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9"/>
  </p:notesMasterIdLst>
  <p:handoutMasterIdLst>
    <p:handoutMasterId r:id="rId30"/>
  </p:handoutMasterIdLst>
  <p:sldIdLst>
    <p:sldId id="1779" r:id="rId7"/>
    <p:sldId id="1837" r:id="rId8"/>
    <p:sldId id="1934" r:id="rId9"/>
    <p:sldId id="1800" r:id="rId10"/>
    <p:sldId id="1911" r:id="rId11"/>
    <p:sldId id="1919" r:id="rId12"/>
    <p:sldId id="1927" r:id="rId13"/>
    <p:sldId id="1912" r:id="rId14"/>
    <p:sldId id="1921" r:id="rId15"/>
    <p:sldId id="1922" r:id="rId16"/>
    <p:sldId id="1928" r:id="rId17"/>
    <p:sldId id="1923" r:id="rId18"/>
    <p:sldId id="1924" r:id="rId19"/>
    <p:sldId id="1929" r:id="rId20"/>
    <p:sldId id="1913" r:id="rId21"/>
    <p:sldId id="1930" r:id="rId22"/>
    <p:sldId id="1914" r:id="rId23"/>
    <p:sldId id="1931" r:id="rId24"/>
    <p:sldId id="1932" r:id="rId25"/>
    <p:sldId id="1933" r:id="rId26"/>
    <p:sldId id="1838" r:id="rId27"/>
    <p:sldId id="680" r:id="rId28"/>
  </p:sldIdLst>
  <p:sldSz cx="12196763" cy="6858000"/>
  <p:notesSz cx="6805613" cy="9939338"/>
  <p:custDataLst>
    <p:tags r:id="rId3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FFFFFF"/>
    <a:srgbClr val="00FA00"/>
    <a:srgbClr val="59595A"/>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9" autoAdjust="0"/>
    <p:restoredTop sz="96291" autoAdjust="0"/>
  </p:normalViewPr>
  <p:slideViewPr>
    <p:cSldViewPr showGuides="1">
      <p:cViewPr varScale="1">
        <p:scale>
          <a:sx n="117" d="100"/>
          <a:sy n="117" d="100"/>
        </p:scale>
        <p:origin x="192"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549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hyperlink" Target="https://resources.nvidia.com/en-us-tensor-core" TargetMode="External"/><Relationship Id="rId13" Type="http://schemas.openxmlformats.org/officeDocument/2006/relationships/hyperlink" Target="https://github.com/g-truc/sdk/blob/master/documentation/hardware/nvidia/2012%20-%20Kepler/NVIDIA-Kepler-GK110-Architecture-Whitepaper.pdf" TargetMode="External"/><Relationship Id="rId3" Type="http://schemas.openxmlformats.org/officeDocument/2006/relationships/hyperlink" Target="https://blog.csdn.net/daijingxin/article/details/115042353" TargetMode="External"/><Relationship Id="rId7" Type="http://schemas.openxmlformats.org/officeDocument/2006/relationships/hyperlink" Target="https://images.nvidia.com/aem-dam/en-zz/Solutions/design-visualization/technologies/turing-architecture/NVIDIA-Turing-Architecture-Whitepaper.pdf" TargetMode="External"/><Relationship Id="rId12" Type="http://schemas.openxmlformats.org/officeDocument/2006/relationships/hyperlink" Target="https://www.nvidia.com/content/dam/en-zz/Solutions/Data-Center/tesla-product-literature/NVIDIA-Kepler-GK110-GK210-Architecture-Whitepaper.pdf" TargetMode="External"/><Relationship Id="rId2" Type="http://schemas.openxmlformats.org/officeDocument/2006/relationships/hyperlink" Target="https://zhuanlan.zhihu.com/p/413145211" TargetMode="External"/><Relationship Id="rId1" Type="http://schemas.openxmlformats.org/officeDocument/2006/relationships/slideLayout" Target="../slideLayouts/slideLayout5.xml"/><Relationship Id="rId6" Type="http://schemas.openxmlformats.org/officeDocument/2006/relationships/hyperlink" Target="https://www.nvidia.com/en-us/data-center/resources/pascal-architecture-whitepaper/" TargetMode="External"/><Relationship Id="rId11" Type="http://schemas.openxmlformats.org/officeDocument/2006/relationships/hyperlink" Target="https://developer.nvidia.com/maxwell-compute-architecture" TargetMode="External"/><Relationship Id="rId5" Type="http://schemas.openxmlformats.org/officeDocument/2006/relationships/hyperlink" Target="https://www.bilibili.com/video/BV1cB4y1Q75r" TargetMode="External"/><Relationship Id="rId10" Type="http://schemas.openxmlformats.org/officeDocument/2006/relationships/hyperlink" Target="https://www.microway.com/download/whitepaper/NVIDIA_Maxwell_GM204_Architecture_Whitepaper.pdf" TargetMode="External"/><Relationship Id="rId4" Type="http://schemas.openxmlformats.org/officeDocument/2006/relationships/hyperlink" Target="https://zhuanlan.zhihu.com/p/258196004?utm_id=0" TargetMode="External"/><Relationship Id="rId9" Type="http://schemas.openxmlformats.org/officeDocument/2006/relationships/hyperlink" Target="https://www.hpctech.co.jp/catalog/gtc22-whitepaper-hopper_v1.01.pdf" TargetMode="External"/><Relationship Id="rId14" Type="http://schemas.openxmlformats.org/officeDocument/2006/relationships/hyperlink" Target="https://www.dell.com/learn/aw/en/awbsdt1/shared-content~data-sheets~en/documents~nvidia-fermi-compute-architecture-whitepaper-en.pdf"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1034325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cs typeface="Futura Medium" panose="020B0602020204020303" pitchFamily="34" charset="-79"/>
              </a:rPr>
              <a:t>Fermi</a:t>
            </a:r>
            <a:r>
              <a:rPr lang="zh-CN" altLang="en-US" sz="9600" dirty="0">
                <a:solidFill>
                  <a:schemeClr val="bg1"/>
                </a:solidFill>
                <a:latin typeface="Futura Medium" panose="020B0602020204020303" pitchFamily="34" charset="-79"/>
                <a:cs typeface="Futura Medium" panose="020B0602020204020303" pitchFamily="34" charset="-79"/>
              </a:rPr>
              <a:t> </a:t>
            </a:r>
            <a:r>
              <a:rPr lang="en-US" altLang="zh-CN" sz="9600" dirty="0">
                <a:solidFill>
                  <a:schemeClr val="bg1"/>
                </a:solidFill>
                <a:latin typeface="Futura Medium" panose="020B0602020204020303" pitchFamily="34" charset="-79"/>
                <a:cs typeface="Futura Medium" panose="020B0602020204020303" pitchFamily="34" charset="-79"/>
              </a:rPr>
              <a:t>-Pascal</a:t>
            </a:r>
            <a:r>
              <a:rPr lang="zh-CN" altLang="en-US" sz="9600" dirty="0">
                <a:solidFill>
                  <a:schemeClr val="bg1"/>
                </a:solidFill>
                <a:latin typeface="Futura Medium" panose="020B0602020204020303" pitchFamily="34" charset="-79"/>
                <a:cs typeface="Futura Medium" panose="020B0602020204020303" pitchFamily="34" charset="-79"/>
              </a:rPr>
              <a:t> 架构</a:t>
            </a:r>
            <a:endParaRPr lang="en-US" altLang="zh-CN" sz="9600" dirty="0">
              <a:solidFill>
                <a:schemeClr val="bg1"/>
              </a:solidFill>
              <a:latin typeface="Futura Medium" panose="020B0602020204020303" pitchFamily="34" charset="-79"/>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4320480"/>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en-US" altLang="zh-CN" dirty="0"/>
              <a:t>CUDA</a:t>
            </a:r>
            <a:r>
              <a:rPr lang="zh-CN" altLang="en-US" dirty="0"/>
              <a:t> 线程 </a:t>
            </a:r>
            <a:r>
              <a:rPr lang="en-US" altLang="zh-CN" dirty="0"/>
              <a:t>threads </a:t>
            </a:r>
            <a:r>
              <a:rPr lang="zh-CN" altLang="en-US" dirty="0"/>
              <a:t>、块 </a:t>
            </a:r>
            <a:r>
              <a:rPr lang="en-US" altLang="zh-CN" dirty="0"/>
              <a:t>blocks</a:t>
            </a:r>
            <a:r>
              <a:rPr lang="zh-CN" altLang="en-US" dirty="0"/>
              <a:t> 和网格 </a:t>
            </a:r>
            <a:r>
              <a:rPr lang="en-US" altLang="zh-CN" dirty="0"/>
              <a:t>grids</a:t>
            </a:r>
            <a:r>
              <a:rPr lang="zh-CN" altLang="en-US" dirty="0"/>
              <a:t> 的层次结构，具有相应的每个线程专用、每个块共享和每个应用程序全局内存空间。</a:t>
            </a:r>
          </a:p>
        </p:txBody>
      </p:sp>
      <p:grpSp>
        <p:nvGrpSpPr>
          <p:cNvPr id="9" name="组合 8">
            <a:extLst>
              <a:ext uri="{FF2B5EF4-FFF2-40B4-BE49-F238E27FC236}">
                <a16:creationId xmlns:a16="http://schemas.microsoft.com/office/drawing/2014/main" id="{D86902E2-684E-7743-BDC3-FDD3727ED180}"/>
              </a:ext>
            </a:extLst>
          </p:cNvPr>
          <p:cNvGrpSpPr/>
          <p:nvPr/>
        </p:nvGrpSpPr>
        <p:grpSpPr>
          <a:xfrm>
            <a:off x="5162277" y="1063523"/>
            <a:ext cx="5400600" cy="5362227"/>
            <a:chOff x="5790409" y="1810232"/>
            <a:chExt cx="4504377" cy="4472373"/>
          </a:xfrm>
        </p:grpSpPr>
        <p:pic>
          <p:nvPicPr>
            <p:cNvPr id="2" name="图片 1">
              <a:extLst>
                <a:ext uri="{FF2B5EF4-FFF2-40B4-BE49-F238E27FC236}">
                  <a16:creationId xmlns:a16="http://schemas.microsoft.com/office/drawing/2014/main" id="{632DC953-774C-5D4F-89A0-79D199C29B6A}"/>
                </a:ext>
              </a:extLst>
            </p:cNvPr>
            <p:cNvPicPr>
              <a:picLocks noChangeAspect="1"/>
            </p:cNvPicPr>
            <p:nvPr/>
          </p:nvPicPr>
          <p:blipFill>
            <a:blip r:embed="rId2"/>
            <a:stretch>
              <a:fillRect/>
            </a:stretch>
          </p:blipFill>
          <p:spPr>
            <a:xfrm>
              <a:off x="6277886" y="1810232"/>
              <a:ext cx="3529422" cy="1072053"/>
            </a:xfrm>
            <a:prstGeom prst="rect">
              <a:avLst/>
            </a:prstGeom>
          </p:spPr>
        </p:pic>
        <p:pic>
          <p:nvPicPr>
            <p:cNvPr id="6" name="图片 5">
              <a:extLst>
                <a:ext uri="{FF2B5EF4-FFF2-40B4-BE49-F238E27FC236}">
                  <a16:creationId xmlns:a16="http://schemas.microsoft.com/office/drawing/2014/main" id="{F2203475-9685-094F-A213-AD8AED2D6479}"/>
                </a:ext>
              </a:extLst>
            </p:cNvPr>
            <p:cNvPicPr>
              <a:picLocks noChangeAspect="1"/>
            </p:cNvPicPr>
            <p:nvPr/>
          </p:nvPicPr>
          <p:blipFill>
            <a:blip r:embed="rId3"/>
            <a:stretch>
              <a:fillRect/>
            </a:stretch>
          </p:blipFill>
          <p:spPr>
            <a:xfrm>
              <a:off x="6688509" y="3002403"/>
              <a:ext cx="2708176" cy="1070166"/>
            </a:xfrm>
            <a:prstGeom prst="rect">
              <a:avLst/>
            </a:prstGeom>
          </p:spPr>
        </p:pic>
        <p:pic>
          <p:nvPicPr>
            <p:cNvPr id="7" name="图片 6">
              <a:extLst>
                <a:ext uri="{FF2B5EF4-FFF2-40B4-BE49-F238E27FC236}">
                  <a16:creationId xmlns:a16="http://schemas.microsoft.com/office/drawing/2014/main" id="{AAEC817F-DA09-F24D-8C48-B5C7CAB7EAC5}"/>
                </a:ext>
              </a:extLst>
            </p:cNvPr>
            <p:cNvPicPr>
              <a:picLocks noChangeAspect="1"/>
            </p:cNvPicPr>
            <p:nvPr/>
          </p:nvPicPr>
          <p:blipFill>
            <a:blip r:embed="rId4"/>
            <a:stretch>
              <a:fillRect/>
            </a:stretch>
          </p:blipFill>
          <p:spPr>
            <a:xfrm>
              <a:off x="5790409" y="4077072"/>
              <a:ext cx="4504377" cy="2205533"/>
            </a:xfrm>
            <a:prstGeom prst="rect">
              <a:avLst/>
            </a:prstGeom>
          </p:spPr>
        </p:pic>
      </p:grpSp>
    </p:spTree>
    <p:extLst>
      <p:ext uri="{BB962C8B-B14F-4D97-AF65-F5344CB8AC3E}">
        <p14:creationId xmlns:p14="http://schemas.microsoft.com/office/powerpoint/2010/main" val="103436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Kepler</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2453380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F4892A-3CFE-334C-B5C5-37E81797DCBF}"/>
              </a:ext>
            </a:extLst>
          </p:cNvPr>
          <p:cNvSpPr>
            <a:spLocks noGrp="1"/>
          </p:cNvSpPr>
          <p:nvPr>
            <p:ph type="title"/>
          </p:nvPr>
        </p:nvSpPr>
        <p:spPr/>
        <p:txBody>
          <a:bodyPr/>
          <a:lstStyle/>
          <a:p>
            <a:r>
              <a:rPr lang="en-US" altLang="zh-CN" dirty="0"/>
              <a:t>Kepler</a:t>
            </a:r>
            <a:r>
              <a:rPr lang="zh-CN" altLang="en-US" dirty="0"/>
              <a:t> </a:t>
            </a:r>
            <a:r>
              <a:rPr lang="zh-CN" altLang="en-US" dirty="0">
                <a:latin typeface="Microsoft YaHei" panose="020B0503020204020204" pitchFamily="34" charset="-122"/>
                <a:ea typeface="Microsoft YaHei" panose="020B0503020204020204" pitchFamily="34" charset="-122"/>
              </a:rPr>
              <a:t>开普勒架构</a:t>
            </a:r>
            <a:endParaRPr lang="zh-CN" altLang="en-US" dirty="0"/>
          </a:p>
        </p:txBody>
      </p:sp>
      <p:sp>
        <p:nvSpPr>
          <p:cNvPr id="6" name="内容占位符 5">
            <a:extLst>
              <a:ext uri="{FF2B5EF4-FFF2-40B4-BE49-F238E27FC236}">
                <a16:creationId xmlns:a16="http://schemas.microsoft.com/office/drawing/2014/main" id="{E3903810-E4C3-F841-976F-F5E017BDD279}"/>
              </a:ext>
            </a:extLst>
          </p:cNvPr>
          <p:cNvSpPr>
            <a:spLocks noGrp="1"/>
          </p:cNvSpPr>
          <p:nvPr>
            <p:ph sz="half" idx="1"/>
          </p:nvPr>
        </p:nvSpPr>
        <p:spPr>
          <a:xfrm>
            <a:off x="623635" y="1412776"/>
            <a:ext cx="3458521" cy="4608512"/>
          </a:xfrm>
        </p:spPr>
        <p:txBody>
          <a:bodyPr anchor="ctr"/>
          <a:lstStyle/>
          <a:p>
            <a:pPr marL="457200" indent="-457200">
              <a:buFont typeface="+mj-lt"/>
              <a:buAutoNum type="arabicPeriod"/>
            </a:pPr>
            <a:r>
              <a:rPr lang="en-US" altLang="zh-CN" dirty="0">
                <a:ea typeface="Microsoft YaHei" panose="020B0503020204020204" pitchFamily="34" charset="-122"/>
              </a:rPr>
              <a:t>SM</a:t>
            </a:r>
            <a:r>
              <a:rPr lang="zh-CN" altLang="en-US" dirty="0">
                <a:ea typeface="Microsoft YaHei" panose="020B0503020204020204" pitchFamily="34" charset="-122"/>
              </a:rPr>
              <a:t>改名成了</a:t>
            </a:r>
            <a:r>
              <a:rPr lang="en-US" altLang="zh-CN" dirty="0">
                <a:ea typeface="Microsoft YaHei" panose="020B0503020204020204" pitchFamily="34" charset="-122"/>
              </a:rPr>
              <a:t>SMX</a:t>
            </a:r>
            <a:r>
              <a:rPr lang="zh-CN" altLang="en-US" dirty="0">
                <a:ea typeface="Microsoft YaHei" panose="020B0503020204020204" pitchFamily="34" charset="-122"/>
              </a:rPr>
              <a:t>，但是所代表的概念没有大变化；</a:t>
            </a:r>
            <a:endParaRPr lang="en-US" altLang="zh-CN" dirty="0">
              <a:ea typeface="Microsoft YaHei" panose="020B0503020204020204" pitchFamily="34" charset="-122"/>
            </a:endParaRPr>
          </a:p>
          <a:p>
            <a:pPr marL="457200" indent="-457200">
              <a:buFont typeface="+mj-lt"/>
              <a:buAutoNum type="arabicPeriod"/>
            </a:pPr>
            <a:r>
              <a:rPr lang="en-US" altLang="zh-CN" dirty="0">
                <a:ea typeface="Microsoft YaHei" panose="020B0503020204020204" pitchFamily="34" charset="-122"/>
              </a:rPr>
              <a:t>Kepler</a:t>
            </a:r>
            <a:r>
              <a:rPr lang="zh-CN" altLang="en-US" dirty="0">
                <a:ea typeface="Microsoft YaHei" panose="020B0503020204020204" pitchFamily="34" charset="-122"/>
              </a:rPr>
              <a:t>架构在硬件上直接有双精运算单元的架构；</a:t>
            </a:r>
            <a:endParaRPr lang="en-US" altLang="zh-CN" dirty="0">
              <a:ea typeface="Microsoft YaHei" panose="020B0503020204020204" pitchFamily="34" charset="-122"/>
            </a:endParaRPr>
          </a:p>
          <a:p>
            <a:pPr marL="457200" indent="-457200">
              <a:buFont typeface="+mj-lt"/>
              <a:buAutoNum type="arabicPeriod"/>
            </a:pPr>
            <a:r>
              <a:rPr lang="zh-CN" altLang="en-US" dirty="0">
                <a:ea typeface="Microsoft YaHei" panose="020B0503020204020204" pitchFamily="34" charset="-122"/>
              </a:rPr>
              <a:t>提出 </a:t>
            </a:r>
            <a:r>
              <a:rPr lang="en-US" altLang="zh-CN" dirty="0">
                <a:ea typeface="Microsoft YaHei" panose="020B0503020204020204" pitchFamily="34" charset="-122"/>
              </a:rPr>
              <a:t>GPU</a:t>
            </a:r>
            <a:r>
              <a:rPr lang="zh-CN" altLang="en-US" dirty="0">
                <a:ea typeface="Microsoft YaHei" panose="020B0503020204020204" pitchFamily="34" charset="-122"/>
              </a:rPr>
              <a:t> </a:t>
            </a:r>
            <a:r>
              <a:rPr lang="en-US" altLang="zh-CN" dirty="0">
                <a:ea typeface="Microsoft YaHei" panose="020B0503020204020204" pitchFamily="34" charset="-122"/>
              </a:rPr>
              <a:t>Direct</a:t>
            </a:r>
            <a:r>
              <a:rPr lang="zh-CN" altLang="en-US" dirty="0">
                <a:ea typeface="Microsoft YaHei" panose="020B0503020204020204" pitchFamily="34" charset="-122"/>
              </a:rPr>
              <a:t> 技术，可以绕过 </a:t>
            </a:r>
            <a:r>
              <a:rPr lang="en-US" altLang="zh-CN" dirty="0">
                <a:ea typeface="Microsoft YaHei" panose="020B0503020204020204" pitchFamily="34" charset="-122"/>
              </a:rPr>
              <a:t>CPU/System Memory</a:t>
            </a:r>
            <a:r>
              <a:rPr lang="zh-CN" altLang="en-US" dirty="0">
                <a:ea typeface="Microsoft YaHei" panose="020B0503020204020204" pitchFamily="34" charset="-122"/>
              </a:rPr>
              <a:t>，完成与本机其他 </a:t>
            </a:r>
            <a:r>
              <a:rPr lang="en-US" altLang="zh-CN" dirty="0">
                <a:ea typeface="Microsoft YaHei" panose="020B0503020204020204" pitchFamily="34" charset="-122"/>
              </a:rPr>
              <a:t>GPU</a:t>
            </a:r>
            <a:r>
              <a:rPr lang="zh-CN" altLang="en-US" dirty="0">
                <a:ea typeface="Microsoft YaHei" panose="020B0503020204020204" pitchFamily="34" charset="-122"/>
              </a:rPr>
              <a:t> 或者其他机器 </a:t>
            </a:r>
            <a:r>
              <a:rPr lang="en-US" altLang="zh-CN" dirty="0">
                <a:ea typeface="Microsoft YaHei" panose="020B0503020204020204" pitchFamily="34" charset="-122"/>
              </a:rPr>
              <a:t>GPU</a:t>
            </a:r>
            <a:r>
              <a:rPr lang="zh-CN" altLang="en-US" dirty="0">
                <a:ea typeface="Microsoft YaHei" panose="020B0503020204020204" pitchFamily="34" charset="-122"/>
              </a:rPr>
              <a:t> 的直接数据交换。</a:t>
            </a:r>
          </a:p>
        </p:txBody>
      </p:sp>
      <p:pic>
        <p:nvPicPr>
          <p:cNvPr id="7" name="图片 6">
            <a:extLst>
              <a:ext uri="{FF2B5EF4-FFF2-40B4-BE49-F238E27FC236}">
                <a16:creationId xmlns:a16="http://schemas.microsoft.com/office/drawing/2014/main" id="{A74AB940-907D-5F47-B9EC-50FC120B6903}"/>
              </a:ext>
            </a:extLst>
          </p:cNvPr>
          <p:cNvPicPr>
            <a:picLocks noChangeAspect="1"/>
          </p:cNvPicPr>
          <p:nvPr/>
        </p:nvPicPr>
        <p:blipFill>
          <a:blip r:embed="rId2"/>
          <a:stretch>
            <a:fillRect/>
          </a:stretch>
        </p:blipFill>
        <p:spPr>
          <a:xfrm>
            <a:off x="4368051" y="1194658"/>
            <a:ext cx="7274946" cy="5114662"/>
          </a:xfrm>
          <a:prstGeom prst="rect">
            <a:avLst/>
          </a:prstGeom>
        </p:spPr>
      </p:pic>
    </p:spTree>
    <p:extLst>
      <p:ext uri="{BB962C8B-B14F-4D97-AF65-F5344CB8AC3E}">
        <p14:creationId xmlns:p14="http://schemas.microsoft.com/office/powerpoint/2010/main" val="1644449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035E2-0230-BE44-992E-656B61702B22}"/>
              </a:ext>
            </a:extLst>
          </p:cNvPr>
          <p:cNvSpPr>
            <a:spLocks noGrp="1"/>
          </p:cNvSpPr>
          <p:nvPr>
            <p:ph type="title"/>
          </p:nvPr>
        </p:nvSpPr>
        <p:spPr/>
        <p:txBody>
          <a:bodyPr/>
          <a:lstStyle/>
          <a:p>
            <a:r>
              <a:rPr lang="en-US" altLang="zh-CN" dirty="0"/>
              <a:t>Kepler</a:t>
            </a:r>
            <a:r>
              <a:rPr lang="zh-CN" altLang="en-US" dirty="0"/>
              <a:t> </a:t>
            </a:r>
            <a:r>
              <a:rPr lang="zh-CN" altLang="en-US" dirty="0">
                <a:latin typeface="Microsoft YaHei" panose="020B0503020204020204" pitchFamily="34" charset="-122"/>
                <a:ea typeface="Microsoft YaHei" panose="020B0503020204020204" pitchFamily="34" charset="-122"/>
              </a:rPr>
              <a:t>开普勒架构</a:t>
            </a:r>
            <a:endParaRPr kumimoji="1" lang="zh-CN" altLang="en-US" dirty="0"/>
          </a:p>
        </p:txBody>
      </p:sp>
      <p:pic>
        <p:nvPicPr>
          <p:cNvPr id="5" name="图片 4">
            <a:extLst>
              <a:ext uri="{FF2B5EF4-FFF2-40B4-BE49-F238E27FC236}">
                <a16:creationId xmlns:a16="http://schemas.microsoft.com/office/drawing/2014/main" id="{EFB9CA42-644D-D74E-BD40-4EDB34599783}"/>
              </a:ext>
            </a:extLst>
          </p:cNvPr>
          <p:cNvPicPr>
            <a:picLocks noChangeAspect="1"/>
          </p:cNvPicPr>
          <p:nvPr/>
        </p:nvPicPr>
        <p:blipFill rotWithShape="1">
          <a:blip r:embed="rId2"/>
          <a:srcRect b="6116"/>
          <a:stretch/>
        </p:blipFill>
        <p:spPr>
          <a:xfrm>
            <a:off x="6368292" y="1412776"/>
            <a:ext cx="4554625" cy="4968553"/>
          </a:xfrm>
          <a:prstGeom prst="rect">
            <a:avLst/>
          </a:prstGeom>
        </p:spPr>
      </p:pic>
      <p:pic>
        <p:nvPicPr>
          <p:cNvPr id="7" name="图片 6">
            <a:extLst>
              <a:ext uri="{FF2B5EF4-FFF2-40B4-BE49-F238E27FC236}">
                <a16:creationId xmlns:a16="http://schemas.microsoft.com/office/drawing/2014/main" id="{013BD86C-21E2-D94E-89C7-0FDED092BA2D}"/>
              </a:ext>
            </a:extLst>
          </p:cNvPr>
          <p:cNvPicPr>
            <a:picLocks noChangeAspect="1"/>
          </p:cNvPicPr>
          <p:nvPr/>
        </p:nvPicPr>
        <p:blipFill rotWithShape="1">
          <a:blip r:embed="rId3"/>
          <a:srcRect l="40824" b="3707"/>
          <a:stretch/>
        </p:blipFill>
        <p:spPr>
          <a:xfrm>
            <a:off x="2065933" y="1412776"/>
            <a:ext cx="1944216" cy="4985904"/>
          </a:xfrm>
          <a:prstGeom prst="rect">
            <a:avLst/>
          </a:prstGeom>
        </p:spPr>
      </p:pic>
      <p:sp>
        <p:nvSpPr>
          <p:cNvPr id="8" name="矩形 7">
            <a:extLst>
              <a:ext uri="{FF2B5EF4-FFF2-40B4-BE49-F238E27FC236}">
                <a16:creationId xmlns:a16="http://schemas.microsoft.com/office/drawing/2014/main" id="{89F874E1-C237-8647-992D-10BBC66879B1}"/>
              </a:ext>
            </a:extLst>
          </p:cNvPr>
          <p:cNvSpPr/>
          <p:nvPr/>
        </p:nvSpPr>
        <p:spPr>
          <a:xfrm>
            <a:off x="481756" y="1556792"/>
            <a:ext cx="1527982" cy="961353"/>
          </a:xfrm>
          <a:prstGeom prst="rect">
            <a:avLst/>
          </a:prstGeom>
        </p:spPr>
        <p:txBody>
          <a:bodyPr wrap="none">
            <a:spAutoFit/>
          </a:bodyPr>
          <a:lstStyle/>
          <a:p>
            <a:pPr>
              <a:lnSpc>
                <a:spcPct val="150000"/>
              </a:lnSpc>
            </a:pPr>
            <a:r>
              <a:rPr lang="en-US" altLang="zh-CN" sz="2000" dirty="0">
                <a:solidFill>
                  <a:srgbClr val="374154"/>
                </a:solidFill>
                <a:latin typeface="Gill Sans MT" panose="020B0502020104020203" pitchFamily="34" charset="0"/>
                <a:ea typeface="+mj-ea"/>
              </a:rPr>
              <a:t>Fermi</a:t>
            </a:r>
            <a:r>
              <a:rPr lang="zh-CN" altLang="en-US" sz="2000" dirty="0">
                <a:solidFill>
                  <a:srgbClr val="374154"/>
                </a:solidFill>
                <a:latin typeface="Gill Sans MT" panose="020B0502020104020203" pitchFamily="34" charset="0"/>
                <a:ea typeface="+mj-ea"/>
              </a:rPr>
              <a:t> 架构</a:t>
            </a:r>
            <a:endParaRPr lang="en-US" altLang="zh-CN" sz="2000" dirty="0">
              <a:solidFill>
                <a:srgbClr val="374154"/>
              </a:solidFill>
              <a:latin typeface="Gill Sans MT" panose="020B0502020104020203" pitchFamily="34" charset="0"/>
              <a:ea typeface="+mj-ea"/>
            </a:endParaRPr>
          </a:p>
          <a:p>
            <a:pPr>
              <a:lnSpc>
                <a:spcPct val="150000"/>
              </a:lnSpc>
            </a:pPr>
            <a:r>
              <a:rPr lang="en-US" altLang="zh-CN" sz="2000" dirty="0">
                <a:solidFill>
                  <a:srgbClr val="374154"/>
                </a:solidFill>
                <a:latin typeface="Gill Sans MT" panose="020B0502020104020203" pitchFamily="34" charset="0"/>
                <a:ea typeface="+mj-ea"/>
              </a:rPr>
              <a:t>SM</a:t>
            </a:r>
            <a:r>
              <a:rPr lang="zh-CN" altLang="en-US" sz="2000" dirty="0">
                <a:solidFill>
                  <a:srgbClr val="374154"/>
                </a:solidFill>
                <a:latin typeface="Gill Sans MT" panose="020B0502020104020203" pitchFamily="34" charset="0"/>
                <a:ea typeface="+mj-ea"/>
              </a:rPr>
              <a:t>（</a:t>
            </a:r>
            <a:r>
              <a:rPr lang="en-US" altLang="zh-CN" sz="2000" dirty="0">
                <a:solidFill>
                  <a:srgbClr val="374154"/>
                </a:solidFill>
                <a:latin typeface="Gill Sans MT" panose="020B0502020104020203" pitchFamily="34" charset="0"/>
                <a:ea typeface="+mj-ea"/>
              </a:rPr>
              <a:t>32</a:t>
            </a:r>
            <a:r>
              <a:rPr lang="zh-CN" altLang="en-US" sz="2000" dirty="0">
                <a:solidFill>
                  <a:srgbClr val="374154"/>
                </a:solidFill>
                <a:latin typeface="Gill Sans MT" panose="020B0502020104020203" pitchFamily="34" charset="0"/>
                <a:ea typeface="+mj-ea"/>
              </a:rPr>
              <a:t>核）</a:t>
            </a:r>
          </a:p>
        </p:txBody>
      </p:sp>
      <p:sp>
        <p:nvSpPr>
          <p:cNvPr id="9" name="矩形 8">
            <a:extLst>
              <a:ext uri="{FF2B5EF4-FFF2-40B4-BE49-F238E27FC236}">
                <a16:creationId xmlns:a16="http://schemas.microsoft.com/office/drawing/2014/main" id="{9D99CAC4-A8C3-4C4E-ACDE-96DC231BA630}"/>
              </a:ext>
            </a:extLst>
          </p:cNvPr>
          <p:cNvSpPr/>
          <p:nvPr/>
        </p:nvSpPr>
        <p:spPr>
          <a:xfrm>
            <a:off x="4642407" y="1556792"/>
            <a:ext cx="1837362" cy="961353"/>
          </a:xfrm>
          <a:prstGeom prst="rect">
            <a:avLst/>
          </a:prstGeom>
        </p:spPr>
        <p:txBody>
          <a:bodyPr wrap="none">
            <a:spAutoFit/>
          </a:bodyPr>
          <a:lstStyle/>
          <a:p>
            <a:pPr>
              <a:lnSpc>
                <a:spcPct val="150000"/>
              </a:lnSpc>
            </a:pPr>
            <a:r>
              <a:rPr lang="en-US" altLang="zh-CN" sz="2000" dirty="0">
                <a:solidFill>
                  <a:srgbClr val="374154"/>
                </a:solidFill>
                <a:latin typeface="Gill Sans MT" panose="020B0502020104020203" pitchFamily="34" charset="0"/>
                <a:ea typeface="+mj-ea"/>
              </a:rPr>
              <a:t>Kepler</a:t>
            </a:r>
            <a:r>
              <a:rPr lang="zh-CN" altLang="en-US" sz="2000" dirty="0">
                <a:solidFill>
                  <a:srgbClr val="374154"/>
                </a:solidFill>
                <a:latin typeface="Gill Sans MT" panose="020B0502020104020203" pitchFamily="34" charset="0"/>
                <a:ea typeface="+mj-ea"/>
              </a:rPr>
              <a:t> 架构</a:t>
            </a:r>
            <a:endParaRPr lang="en-US" altLang="zh-CN" sz="2000" dirty="0">
              <a:solidFill>
                <a:srgbClr val="374154"/>
              </a:solidFill>
              <a:latin typeface="Gill Sans MT" panose="020B0502020104020203" pitchFamily="34" charset="0"/>
              <a:ea typeface="+mj-ea"/>
            </a:endParaRPr>
          </a:p>
          <a:p>
            <a:pPr>
              <a:lnSpc>
                <a:spcPct val="150000"/>
              </a:lnSpc>
            </a:pPr>
            <a:r>
              <a:rPr lang="en-US" altLang="zh-CN" sz="2000" dirty="0">
                <a:solidFill>
                  <a:srgbClr val="374154"/>
                </a:solidFill>
                <a:latin typeface="Gill Sans MT" panose="020B0502020104020203" pitchFamily="34" charset="0"/>
                <a:ea typeface="+mj-ea"/>
              </a:rPr>
              <a:t>SMX</a:t>
            </a:r>
            <a:r>
              <a:rPr lang="zh-CN" altLang="en-US" sz="2000" dirty="0">
                <a:solidFill>
                  <a:srgbClr val="374154"/>
                </a:solidFill>
                <a:latin typeface="Gill Sans MT" panose="020B0502020104020203" pitchFamily="34" charset="0"/>
                <a:ea typeface="+mj-ea"/>
              </a:rPr>
              <a:t>（</a:t>
            </a:r>
            <a:r>
              <a:rPr lang="en-US" altLang="zh-CN" sz="2000" dirty="0">
                <a:solidFill>
                  <a:srgbClr val="374154"/>
                </a:solidFill>
                <a:latin typeface="Gill Sans MT" panose="020B0502020104020203" pitchFamily="34" charset="0"/>
                <a:ea typeface="+mj-ea"/>
              </a:rPr>
              <a:t>192</a:t>
            </a:r>
            <a:r>
              <a:rPr lang="zh-CN" altLang="en-US" sz="2000" dirty="0">
                <a:solidFill>
                  <a:srgbClr val="374154"/>
                </a:solidFill>
                <a:latin typeface="Gill Sans MT" panose="020B0502020104020203" pitchFamily="34" charset="0"/>
                <a:ea typeface="+mj-ea"/>
              </a:rPr>
              <a:t>核）</a:t>
            </a:r>
          </a:p>
        </p:txBody>
      </p:sp>
      <p:sp>
        <p:nvSpPr>
          <p:cNvPr id="10" name="右箭头 9">
            <a:extLst>
              <a:ext uri="{FF2B5EF4-FFF2-40B4-BE49-F238E27FC236}">
                <a16:creationId xmlns:a16="http://schemas.microsoft.com/office/drawing/2014/main" id="{7F0F2989-3D90-624E-919F-E107FDE59A21}"/>
              </a:ext>
            </a:extLst>
          </p:cNvPr>
          <p:cNvSpPr/>
          <p:nvPr/>
        </p:nvSpPr>
        <p:spPr bwMode="auto">
          <a:xfrm>
            <a:off x="4270539" y="3274229"/>
            <a:ext cx="1837362" cy="1175507"/>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03638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Maxwell</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323786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ABF3E30-6E74-7A4C-A58F-2B19D1E49A3F}"/>
              </a:ext>
            </a:extLst>
          </p:cNvPr>
          <p:cNvSpPr>
            <a:spLocks noGrp="1"/>
          </p:cNvSpPr>
          <p:nvPr>
            <p:ph type="title"/>
          </p:nvPr>
        </p:nvSpPr>
        <p:spPr/>
        <p:txBody>
          <a:bodyPr/>
          <a:lstStyle/>
          <a:p>
            <a:r>
              <a:rPr lang="en-US" altLang="zh-CN" dirty="0"/>
              <a:t>Maxwell</a:t>
            </a:r>
            <a:r>
              <a:rPr lang="zh-CN" altLang="en-US" dirty="0"/>
              <a:t> </a:t>
            </a:r>
            <a:r>
              <a:rPr lang="zh-CN" altLang="en-US" dirty="0">
                <a:latin typeface="Microsoft YaHei" panose="020B0503020204020204" pitchFamily="34" charset="-122"/>
                <a:ea typeface="Microsoft YaHei" panose="020B0503020204020204" pitchFamily="34" charset="-122"/>
              </a:rPr>
              <a:t>麦克斯韦架构</a:t>
            </a:r>
            <a:endParaRPr lang="zh-CN" altLang="en-US" dirty="0"/>
          </a:p>
        </p:txBody>
      </p:sp>
      <p:pic>
        <p:nvPicPr>
          <p:cNvPr id="2" name="图片 1">
            <a:extLst>
              <a:ext uri="{FF2B5EF4-FFF2-40B4-BE49-F238E27FC236}">
                <a16:creationId xmlns:a16="http://schemas.microsoft.com/office/drawing/2014/main" id="{46E4F57E-768F-2E4D-A078-6EA6BAE99FEB}"/>
              </a:ext>
            </a:extLst>
          </p:cNvPr>
          <p:cNvPicPr>
            <a:picLocks noChangeAspect="1"/>
          </p:cNvPicPr>
          <p:nvPr/>
        </p:nvPicPr>
        <p:blipFill>
          <a:blip r:embed="rId2"/>
          <a:stretch>
            <a:fillRect/>
          </a:stretch>
        </p:blipFill>
        <p:spPr>
          <a:xfrm>
            <a:off x="8964775" y="1480933"/>
            <a:ext cx="2606214" cy="4905815"/>
          </a:xfrm>
          <a:prstGeom prst="rect">
            <a:avLst/>
          </a:prstGeom>
        </p:spPr>
      </p:pic>
      <p:pic>
        <p:nvPicPr>
          <p:cNvPr id="8" name="图片 7">
            <a:extLst>
              <a:ext uri="{FF2B5EF4-FFF2-40B4-BE49-F238E27FC236}">
                <a16:creationId xmlns:a16="http://schemas.microsoft.com/office/drawing/2014/main" id="{B6D7184F-E8CF-7345-A585-2853DB166E1A}"/>
              </a:ext>
            </a:extLst>
          </p:cNvPr>
          <p:cNvPicPr>
            <a:picLocks noChangeAspect="1"/>
          </p:cNvPicPr>
          <p:nvPr/>
        </p:nvPicPr>
        <p:blipFill rotWithShape="1">
          <a:blip r:embed="rId3"/>
          <a:srcRect b="6116"/>
          <a:stretch/>
        </p:blipFill>
        <p:spPr>
          <a:xfrm>
            <a:off x="3401741" y="1418195"/>
            <a:ext cx="4554625" cy="4968553"/>
          </a:xfrm>
          <a:prstGeom prst="rect">
            <a:avLst/>
          </a:prstGeom>
        </p:spPr>
      </p:pic>
      <p:pic>
        <p:nvPicPr>
          <p:cNvPr id="9" name="图片 8">
            <a:extLst>
              <a:ext uri="{FF2B5EF4-FFF2-40B4-BE49-F238E27FC236}">
                <a16:creationId xmlns:a16="http://schemas.microsoft.com/office/drawing/2014/main" id="{D144C7E0-8B3B-0F40-8148-FF373944DF3A}"/>
              </a:ext>
            </a:extLst>
          </p:cNvPr>
          <p:cNvPicPr>
            <a:picLocks noChangeAspect="1"/>
          </p:cNvPicPr>
          <p:nvPr/>
        </p:nvPicPr>
        <p:blipFill rotWithShape="1">
          <a:blip r:embed="rId4"/>
          <a:srcRect l="40824" b="3707"/>
          <a:stretch/>
        </p:blipFill>
        <p:spPr>
          <a:xfrm>
            <a:off x="625773" y="1412776"/>
            <a:ext cx="1944216" cy="4985904"/>
          </a:xfrm>
          <a:prstGeom prst="rect">
            <a:avLst/>
          </a:prstGeom>
        </p:spPr>
      </p:pic>
      <p:sp>
        <p:nvSpPr>
          <p:cNvPr id="10" name="矩形 9">
            <a:extLst>
              <a:ext uri="{FF2B5EF4-FFF2-40B4-BE49-F238E27FC236}">
                <a16:creationId xmlns:a16="http://schemas.microsoft.com/office/drawing/2014/main" id="{35413259-61F0-0B40-BD3A-C4CB32C5A701}"/>
              </a:ext>
            </a:extLst>
          </p:cNvPr>
          <p:cNvSpPr/>
          <p:nvPr/>
        </p:nvSpPr>
        <p:spPr>
          <a:xfrm>
            <a:off x="734611" y="5217077"/>
            <a:ext cx="1619354" cy="961353"/>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Gill Sans MT" panose="020B0502020104020203" pitchFamily="34" charset="0"/>
                <a:ea typeface="+mj-ea"/>
              </a:rPr>
              <a:t>Fermi</a:t>
            </a:r>
            <a:r>
              <a:rPr lang="zh-CN" altLang="en-US" sz="2000" b="1" dirty="0">
                <a:solidFill>
                  <a:srgbClr val="374154"/>
                </a:solidFill>
                <a:latin typeface="Gill Sans MT" panose="020B0502020104020203" pitchFamily="34" charset="0"/>
                <a:ea typeface="+mj-ea"/>
              </a:rPr>
              <a:t> 架构</a:t>
            </a:r>
            <a:endParaRPr lang="en-US" altLang="zh-CN" sz="2000" b="1" dirty="0">
              <a:solidFill>
                <a:srgbClr val="374154"/>
              </a:solidFill>
              <a:latin typeface="Gill Sans MT" panose="020B0502020104020203" pitchFamily="34" charset="0"/>
              <a:ea typeface="+mj-ea"/>
            </a:endParaRPr>
          </a:p>
          <a:p>
            <a:pPr algn="ctr">
              <a:lnSpc>
                <a:spcPct val="150000"/>
              </a:lnSpc>
            </a:pPr>
            <a:r>
              <a:rPr lang="en-US" altLang="zh-CN" sz="2000" b="1" dirty="0">
                <a:solidFill>
                  <a:srgbClr val="374154"/>
                </a:solidFill>
                <a:latin typeface="Gill Sans MT" panose="020B0502020104020203" pitchFamily="34" charset="0"/>
                <a:ea typeface="+mj-ea"/>
              </a:rPr>
              <a:t>SM</a:t>
            </a:r>
            <a:r>
              <a:rPr lang="zh-CN" altLang="en-US" sz="2000" b="1" dirty="0">
                <a:solidFill>
                  <a:srgbClr val="374154"/>
                </a:solidFill>
                <a:latin typeface="Gill Sans MT" panose="020B0502020104020203" pitchFamily="34" charset="0"/>
                <a:ea typeface="+mj-ea"/>
              </a:rPr>
              <a:t>（</a:t>
            </a:r>
            <a:r>
              <a:rPr lang="en-US" altLang="zh-CN" sz="2000" b="1" dirty="0">
                <a:solidFill>
                  <a:srgbClr val="374154"/>
                </a:solidFill>
                <a:latin typeface="Gill Sans MT" panose="020B0502020104020203" pitchFamily="34" charset="0"/>
                <a:ea typeface="+mj-ea"/>
              </a:rPr>
              <a:t>32</a:t>
            </a:r>
            <a:r>
              <a:rPr lang="zh-CN" altLang="en-US" sz="2000" b="1" dirty="0">
                <a:solidFill>
                  <a:srgbClr val="374154"/>
                </a:solidFill>
                <a:latin typeface="Gill Sans MT" panose="020B0502020104020203" pitchFamily="34" charset="0"/>
                <a:ea typeface="+mj-ea"/>
              </a:rPr>
              <a:t>核）</a:t>
            </a:r>
          </a:p>
        </p:txBody>
      </p:sp>
      <p:sp>
        <p:nvSpPr>
          <p:cNvPr id="12" name="右箭头 11">
            <a:extLst>
              <a:ext uri="{FF2B5EF4-FFF2-40B4-BE49-F238E27FC236}">
                <a16:creationId xmlns:a16="http://schemas.microsoft.com/office/drawing/2014/main" id="{55EBCDB2-0EC1-394D-89B8-CC2AC389FF90}"/>
              </a:ext>
            </a:extLst>
          </p:cNvPr>
          <p:cNvSpPr/>
          <p:nvPr/>
        </p:nvSpPr>
        <p:spPr bwMode="auto">
          <a:xfrm>
            <a:off x="2628550" y="3465788"/>
            <a:ext cx="859022" cy="936104"/>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8" name="矩形 17">
            <a:extLst>
              <a:ext uri="{FF2B5EF4-FFF2-40B4-BE49-F238E27FC236}">
                <a16:creationId xmlns:a16="http://schemas.microsoft.com/office/drawing/2014/main" id="{F9C4104D-FA57-7F4F-8886-005403B161CF}"/>
              </a:ext>
            </a:extLst>
          </p:cNvPr>
          <p:cNvSpPr/>
          <p:nvPr/>
        </p:nvSpPr>
        <p:spPr>
          <a:xfrm>
            <a:off x="4802237" y="5209011"/>
            <a:ext cx="2028119" cy="961225"/>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Kepler</a:t>
            </a:r>
            <a:r>
              <a:rPr lang="zh-CN" altLang="en-US" sz="2000" b="1" dirty="0">
                <a:solidFill>
                  <a:srgbClr val="374154"/>
                </a:solidFill>
                <a:latin typeface="Microsoft YaHei" panose="020B0503020204020204" pitchFamily="34" charset="-122"/>
                <a:ea typeface="Microsoft YaHei" panose="020B0503020204020204" pitchFamily="34" charset="-122"/>
              </a:rPr>
              <a:t> 架构</a:t>
            </a:r>
            <a:endParaRPr lang="en-US" altLang="zh-CN" sz="2000" b="1"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SMX</a:t>
            </a:r>
            <a:r>
              <a:rPr lang="zh-CN" altLang="en-US" sz="2000" b="1" dirty="0">
                <a:solidFill>
                  <a:srgbClr val="374154"/>
                </a:solidFill>
                <a:latin typeface="Microsoft YaHei" panose="020B0503020204020204" pitchFamily="34" charset="-122"/>
                <a:ea typeface="Microsoft YaHei" panose="020B0503020204020204" pitchFamily="34" charset="-122"/>
              </a:rPr>
              <a:t>（</a:t>
            </a:r>
            <a:r>
              <a:rPr lang="en-US" altLang="zh-CN" sz="2000" b="1" dirty="0">
                <a:solidFill>
                  <a:srgbClr val="374154"/>
                </a:solidFill>
                <a:latin typeface="Microsoft YaHei" panose="020B0503020204020204" pitchFamily="34" charset="-122"/>
                <a:ea typeface="Microsoft YaHei" panose="020B0503020204020204" pitchFamily="34" charset="-122"/>
              </a:rPr>
              <a:t>192</a:t>
            </a:r>
            <a:r>
              <a:rPr lang="zh-CN" altLang="en-US" sz="2000" b="1" dirty="0">
                <a:solidFill>
                  <a:srgbClr val="374154"/>
                </a:solidFill>
                <a:latin typeface="Microsoft YaHei" panose="020B0503020204020204" pitchFamily="34" charset="-122"/>
                <a:ea typeface="Microsoft YaHei" panose="020B0503020204020204" pitchFamily="34" charset="-122"/>
              </a:rPr>
              <a:t>核）</a:t>
            </a:r>
          </a:p>
        </p:txBody>
      </p:sp>
      <p:sp>
        <p:nvSpPr>
          <p:cNvPr id="19" name="右箭头 18">
            <a:extLst>
              <a:ext uri="{FF2B5EF4-FFF2-40B4-BE49-F238E27FC236}">
                <a16:creationId xmlns:a16="http://schemas.microsoft.com/office/drawing/2014/main" id="{3A358AF1-C77C-E345-B9F8-10F757B24ACE}"/>
              </a:ext>
            </a:extLst>
          </p:cNvPr>
          <p:cNvSpPr/>
          <p:nvPr/>
        </p:nvSpPr>
        <p:spPr bwMode="auto">
          <a:xfrm>
            <a:off x="8005637" y="3465788"/>
            <a:ext cx="859022" cy="936104"/>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0" name="矩形 19">
            <a:extLst>
              <a:ext uri="{FF2B5EF4-FFF2-40B4-BE49-F238E27FC236}">
                <a16:creationId xmlns:a16="http://schemas.microsoft.com/office/drawing/2014/main" id="{5DC067A0-A21E-384F-BD37-DA04081D9680}"/>
              </a:ext>
            </a:extLst>
          </p:cNvPr>
          <p:cNvSpPr/>
          <p:nvPr/>
        </p:nvSpPr>
        <p:spPr>
          <a:xfrm>
            <a:off x="9280935" y="5209010"/>
            <a:ext cx="2028120" cy="961225"/>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Maxwell</a:t>
            </a:r>
            <a:r>
              <a:rPr lang="zh-CN" altLang="en-US" sz="2000" b="1" dirty="0">
                <a:solidFill>
                  <a:srgbClr val="374154"/>
                </a:solidFill>
                <a:latin typeface="Microsoft YaHei" panose="020B0503020204020204" pitchFamily="34" charset="-122"/>
                <a:ea typeface="Microsoft YaHei" panose="020B0503020204020204" pitchFamily="34" charset="-122"/>
              </a:rPr>
              <a:t> 架构</a:t>
            </a:r>
            <a:endParaRPr lang="en-US" altLang="zh-CN" sz="2000" b="1"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SMX</a:t>
            </a:r>
            <a:r>
              <a:rPr lang="zh-CN" altLang="en-US" sz="2000" b="1" dirty="0">
                <a:solidFill>
                  <a:srgbClr val="374154"/>
                </a:solidFill>
                <a:latin typeface="Microsoft YaHei" panose="020B0503020204020204" pitchFamily="34" charset="-122"/>
                <a:ea typeface="Microsoft YaHei" panose="020B0503020204020204" pitchFamily="34" charset="-122"/>
              </a:rPr>
              <a:t>（</a:t>
            </a:r>
            <a:r>
              <a:rPr lang="en-US" altLang="zh-CN" sz="2000" b="1" dirty="0">
                <a:solidFill>
                  <a:srgbClr val="374154"/>
                </a:solidFill>
                <a:latin typeface="Microsoft YaHei" panose="020B0503020204020204" pitchFamily="34" charset="-122"/>
                <a:ea typeface="Microsoft YaHei" panose="020B0503020204020204" pitchFamily="34" charset="-122"/>
              </a:rPr>
              <a:t>128</a:t>
            </a:r>
            <a:r>
              <a:rPr lang="zh-CN" altLang="en-US" sz="2000" b="1" dirty="0">
                <a:solidFill>
                  <a:srgbClr val="374154"/>
                </a:solidFill>
                <a:latin typeface="Microsoft YaHei" panose="020B0503020204020204" pitchFamily="34" charset="-122"/>
                <a:ea typeface="Microsoft YaHei" panose="020B0503020204020204" pitchFamily="34" charset="-122"/>
              </a:rPr>
              <a:t>核）</a:t>
            </a:r>
          </a:p>
        </p:txBody>
      </p:sp>
    </p:spTree>
    <p:extLst>
      <p:ext uri="{BB962C8B-B14F-4D97-AF65-F5344CB8AC3E}">
        <p14:creationId xmlns:p14="http://schemas.microsoft.com/office/powerpoint/2010/main" val="15477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Pascal</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80657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0B76B7-A883-0745-AAC0-DA16F8A71625}"/>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p>
        </p:txBody>
      </p:sp>
      <p:sp>
        <p:nvSpPr>
          <p:cNvPr id="7" name="内容占位符 6">
            <a:extLst>
              <a:ext uri="{FF2B5EF4-FFF2-40B4-BE49-F238E27FC236}">
                <a16:creationId xmlns:a16="http://schemas.microsoft.com/office/drawing/2014/main" id="{FAD4C917-9DF8-8B48-81EF-B11C3A2EAD9E}"/>
              </a:ext>
            </a:extLst>
          </p:cNvPr>
          <p:cNvSpPr>
            <a:spLocks noGrp="1"/>
          </p:cNvSpPr>
          <p:nvPr>
            <p:ph sz="half" idx="1"/>
          </p:nvPr>
        </p:nvSpPr>
        <p:spPr>
          <a:xfrm>
            <a:off x="623635" y="1412776"/>
            <a:ext cx="10803338" cy="2448272"/>
          </a:xfrm>
        </p:spPr>
        <p:txBody>
          <a:bodyPr/>
          <a:lstStyle/>
          <a:p>
            <a:pPr marL="457200" indent="-457200">
              <a:buFont typeface="+mj-lt"/>
              <a:buAutoNum type="arabicPeriod"/>
            </a:pPr>
            <a:r>
              <a:rPr lang="zh-CN" altLang="en-US" dirty="0"/>
              <a:t>深度学习：第一款面向</a:t>
            </a:r>
            <a:r>
              <a:rPr lang="en-US" altLang="zh-CN" dirty="0"/>
              <a:t>AI</a:t>
            </a:r>
            <a:r>
              <a:rPr lang="zh-CN" altLang="en-US" dirty="0"/>
              <a:t> 的架构，提供定制化提供 </a:t>
            </a:r>
            <a:r>
              <a:rPr lang="en-US" altLang="zh-CN" dirty="0"/>
              <a:t>CuDNN </a:t>
            </a:r>
            <a:r>
              <a:rPr lang="zh-CN" altLang="en-US" dirty="0"/>
              <a:t>等库；</a:t>
            </a:r>
          </a:p>
          <a:p>
            <a:pPr marL="457200" indent="-457200">
              <a:buFont typeface="+mj-lt"/>
              <a:buAutoNum type="arabicPeriod"/>
            </a:pPr>
            <a:r>
              <a:rPr lang="zh-CN" altLang="en-US" dirty="0"/>
              <a:t>互联带宽：第一代 </a:t>
            </a:r>
            <a:r>
              <a:rPr lang="en-US" altLang="zh-CN" dirty="0"/>
              <a:t>NVLink</a:t>
            </a:r>
            <a:r>
              <a:rPr lang="zh-CN" altLang="en-US" dirty="0"/>
              <a:t>（</a:t>
            </a:r>
            <a:r>
              <a:rPr lang="en-US" altLang="zh-CN" dirty="0"/>
              <a:t>P100</a:t>
            </a:r>
            <a:r>
              <a:rPr lang="zh-CN" altLang="en-US" dirty="0"/>
              <a:t>），单机卡间通信带宽提升，多机间 </a:t>
            </a:r>
            <a:r>
              <a:rPr lang="en-US" altLang="zh-CN" dirty="0"/>
              <a:t>InfiniBand </a:t>
            </a:r>
            <a:r>
              <a:rPr lang="zh-CN" altLang="en-US" dirty="0"/>
              <a:t>扩展带宽；</a:t>
            </a:r>
          </a:p>
          <a:p>
            <a:pPr marL="457200" indent="-457200">
              <a:buFont typeface="+mj-lt"/>
              <a:buAutoNum type="arabicPeriod"/>
            </a:pPr>
            <a:r>
              <a:rPr lang="zh-CN" altLang="en-US" dirty="0"/>
              <a:t>系统内存：内存 </a:t>
            </a:r>
            <a:r>
              <a:rPr lang="en-US" altLang="zh-CN" dirty="0"/>
              <a:t>GDDR5 </a:t>
            </a:r>
            <a:r>
              <a:rPr lang="zh-CN" altLang="en-US" dirty="0"/>
              <a:t>换成 </a:t>
            </a:r>
            <a:r>
              <a:rPr lang="en-US" altLang="zh-CN" dirty="0"/>
              <a:t>HBM2</a:t>
            </a:r>
            <a:r>
              <a:rPr lang="zh-CN" altLang="en-US" dirty="0"/>
              <a:t>，</a:t>
            </a:r>
            <a:r>
              <a:rPr lang="en-US" altLang="zh-CN" dirty="0"/>
              <a:t>Global Memory </a:t>
            </a:r>
            <a:r>
              <a:rPr lang="zh-CN" altLang="en-US" dirty="0"/>
              <a:t>带宽提升一个数量级；</a:t>
            </a:r>
          </a:p>
          <a:p>
            <a:pPr marL="457200" indent="-457200">
              <a:buFont typeface="+mj-lt"/>
              <a:buAutoNum type="arabicPeriod"/>
            </a:pPr>
            <a:r>
              <a:rPr lang="zh-CN" altLang="en-US" dirty="0"/>
              <a:t>制造工艺：</a:t>
            </a:r>
            <a:r>
              <a:rPr lang="en-US" altLang="zh-CN" dirty="0"/>
              <a:t>16nm </a:t>
            </a:r>
            <a:r>
              <a:rPr lang="en-US" altLang="zh-CN" dirty="0" err="1"/>
              <a:t>FinFET</a:t>
            </a:r>
            <a:r>
              <a:rPr lang="en-US" altLang="zh-CN" dirty="0"/>
              <a:t> </a:t>
            </a:r>
            <a:r>
              <a:rPr lang="zh-CN" altLang="en-US" dirty="0"/>
              <a:t>工艺，相同功耗下提升提升一个数量级；</a:t>
            </a:r>
          </a:p>
          <a:p>
            <a:pPr marL="457200" indent="-457200">
              <a:buFont typeface="+mj-lt"/>
              <a:buAutoNum type="arabicPeriod"/>
            </a:pPr>
            <a:r>
              <a:rPr lang="zh-CN" altLang="en-US" dirty="0"/>
              <a:t>计算核心：</a:t>
            </a:r>
            <a:r>
              <a:rPr lang="en-US" altLang="zh-CN" dirty="0"/>
              <a:t>CUDA Core</a:t>
            </a:r>
            <a:r>
              <a:rPr lang="zh-CN" altLang="en-US" dirty="0"/>
              <a:t> 硬件支持 </a:t>
            </a:r>
            <a:r>
              <a:rPr lang="en-US" altLang="zh-CN" dirty="0"/>
              <a:t>FP16 </a:t>
            </a:r>
            <a:r>
              <a:rPr lang="zh-CN" altLang="en-US" dirty="0"/>
              <a:t>半精计算；</a:t>
            </a:r>
          </a:p>
        </p:txBody>
      </p:sp>
      <p:pic>
        <p:nvPicPr>
          <p:cNvPr id="3" name="图片 2">
            <a:extLst>
              <a:ext uri="{FF2B5EF4-FFF2-40B4-BE49-F238E27FC236}">
                <a16:creationId xmlns:a16="http://schemas.microsoft.com/office/drawing/2014/main" id="{7B396081-2FAD-9749-85D7-61D232835E8E}"/>
              </a:ext>
            </a:extLst>
          </p:cNvPr>
          <p:cNvPicPr>
            <a:picLocks noChangeAspect="1"/>
          </p:cNvPicPr>
          <p:nvPr/>
        </p:nvPicPr>
        <p:blipFill>
          <a:blip r:embed="rId2"/>
          <a:stretch>
            <a:fillRect/>
          </a:stretch>
        </p:blipFill>
        <p:spPr>
          <a:xfrm>
            <a:off x="580325" y="4031362"/>
            <a:ext cx="1882852" cy="2174015"/>
          </a:xfrm>
          <a:prstGeom prst="rect">
            <a:avLst/>
          </a:prstGeom>
        </p:spPr>
      </p:pic>
      <p:pic>
        <p:nvPicPr>
          <p:cNvPr id="4" name="图片 3">
            <a:extLst>
              <a:ext uri="{FF2B5EF4-FFF2-40B4-BE49-F238E27FC236}">
                <a16:creationId xmlns:a16="http://schemas.microsoft.com/office/drawing/2014/main" id="{FD98D955-64A4-9244-932A-FD6D0EF24338}"/>
              </a:ext>
            </a:extLst>
          </p:cNvPr>
          <p:cNvPicPr>
            <a:picLocks noChangeAspect="1"/>
          </p:cNvPicPr>
          <p:nvPr/>
        </p:nvPicPr>
        <p:blipFill>
          <a:blip r:embed="rId3"/>
          <a:stretch>
            <a:fillRect/>
          </a:stretch>
        </p:blipFill>
        <p:spPr>
          <a:xfrm>
            <a:off x="5082468" y="4010909"/>
            <a:ext cx="1921674" cy="2219307"/>
          </a:xfrm>
          <a:prstGeom prst="rect">
            <a:avLst/>
          </a:prstGeom>
        </p:spPr>
      </p:pic>
      <p:pic>
        <p:nvPicPr>
          <p:cNvPr id="8" name="图片 7">
            <a:extLst>
              <a:ext uri="{FF2B5EF4-FFF2-40B4-BE49-F238E27FC236}">
                <a16:creationId xmlns:a16="http://schemas.microsoft.com/office/drawing/2014/main" id="{CDDD610F-9313-1D4E-8F7E-001B485EB198}"/>
              </a:ext>
            </a:extLst>
          </p:cNvPr>
          <p:cNvPicPr>
            <a:picLocks noChangeAspect="1"/>
          </p:cNvPicPr>
          <p:nvPr/>
        </p:nvPicPr>
        <p:blipFill>
          <a:blip r:embed="rId4"/>
          <a:stretch>
            <a:fillRect/>
          </a:stretch>
        </p:blipFill>
        <p:spPr>
          <a:xfrm>
            <a:off x="2821691" y="4010909"/>
            <a:ext cx="1902263" cy="2219307"/>
          </a:xfrm>
          <a:prstGeom prst="rect">
            <a:avLst/>
          </a:prstGeom>
        </p:spPr>
      </p:pic>
      <p:pic>
        <p:nvPicPr>
          <p:cNvPr id="9" name="图片 8">
            <a:extLst>
              <a:ext uri="{FF2B5EF4-FFF2-40B4-BE49-F238E27FC236}">
                <a16:creationId xmlns:a16="http://schemas.microsoft.com/office/drawing/2014/main" id="{83879F6C-9D60-2C45-9171-09920A59AAF4}"/>
              </a:ext>
            </a:extLst>
          </p:cNvPr>
          <p:cNvPicPr>
            <a:picLocks noChangeAspect="1"/>
          </p:cNvPicPr>
          <p:nvPr/>
        </p:nvPicPr>
        <p:blipFill>
          <a:blip r:embed="rId5"/>
          <a:stretch>
            <a:fillRect/>
          </a:stretch>
        </p:blipFill>
        <p:spPr>
          <a:xfrm>
            <a:off x="7362656" y="4007986"/>
            <a:ext cx="1921674" cy="2225778"/>
          </a:xfrm>
          <a:prstGeom prst="rect">
            <a:avLst/>
          </a:prstGeom>
        </p:spPr>
      </p:pic>
      <p:pic>
        <p:nvPicPr>
          <p:cNvPr id="10" name="图片 9">
            <a:extLst>
              <a:ext uri="{FF2B5EF4-FFF2-40B4-BE49-F238E27FC236}">
                <a16:creationId xmlns:a16="http://schemas.microsoft.com/office/drawing/2014/main" id="{694DE73C-3C67-6845-B053-CE025ED6B5B3}"/>
              </a:ext>
            </a:extLst>
          </p:cNvPr>
          <p:cNvPicPr>
            <a:picLocks noChangeAspect="1"/>
          </p:cNvPicPr>
          <p:nvPr/>
        </p:nvPicPr>
        <p:blipFill>
          <a:blip r:embed="rId6"/>
          <a:stretch>
            <a:fillRect/>
          </a:stretch>
        </p:blipFill>
        <p:spPr>
          <a:xfrm>
            <a:off x="9642845" y="4005064"/>
            <a:ext cx="1928144" cy="2232248"/>
          </a:xfrm>
          <a:prstGeom prst="rect">
            <a:avLst/>
          </a:prstGeom>
        </p:spPr>
      </p:pic>
    </p:spTree>
    <p:extLst>
      <p:ext uri="{BB962C8B-B14F-4D97-AF65-F5344CB8AC3E}">
        <p14:creationId xmlns:p14="http://schemas.microsoft.com/office/powerpoint/2010/main" val="264199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C3FA-3950-8D4E-9E7E-2EB4D06D0C78}"/>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endParaRPr kumimoji="1" lang="zh-CN" altLang="en-US" dirty="0"/>
          </a:p>
        </p:txBody>
      </p:sp>
      <p:sp>
        <p:nvSpPr>
          <p:cNvPr id="7" name="内容占位符 6">
            <a:extLst>
              <a:ext uri="{FF2B5EF4-FFF2-40B4-BE49-F238E27FC236}">
                <a16:creationId xmlns:a16="http://schemas.microsoft.com/office/drawing/2014/main" id="{B9DC4E2D-ABB4-C640-8DBE-E7284B42E932}"/>
              </a:ext>
            </a:extLst>
          </p:cNvPr>
          <p:cNvSpPr>
            <a:spLocks noGrp="1"/>
          </p:cNvSpPr>
          <p:nvPr>
            <p:ph sz="half" idx="1"/>
          </p:nvPr>
        </p:nvSpPr>
        <p:spPr>
          <a:xfrm>
            <a:off x="623636" y="1412775"/>
            <a:ext cx="2666434" cy="4922921"/>
          </a:xfrm>
        </p:spPr>
        <p:txBody>
          <a:bodyPr/>
          <a:lstStyle/>
          <a:p>
            <a:r>
              <a:rPr lang="en-US" altLang="zh-CN" dirty="0"/>
              <a:t>SM </a:t>
            </a:r>
            <a:r>
              <a:rPr lang="zh-CN" altLang="en-US" dirty="0"/>
              <a:t>内部作了进一步精简，整体思路是 </a:t>
            </a:r>
            <a:r>
              <a:rPr lang="en-US" altLang="zh-CN" dirty="0"/>
              <a:t>SM </a:t>
            </a:r>
            <a:r>
              <a:rPr lang="zh-CN" altLang="en-US" dirty="0"/>
              <a:t>内部包含的东西越来越少，但是总体片上 </a:t>
            </a:r>
            <a:r>
              <a:rPr lang="en-US" altLang="zh-CN" dirty="0"/>
              <a:t>SM </a:t>
            </a:r>
            <a:r>
              <a:rPr lang="zh-CN" altLang="en-US" dirty="0"/>
              <a:t>数量每一代都在不断增加。</a:t>
            </a:r>
          </a:p>
        </p:txBody>
      </p:sp>
      <p:pic>
        <p:nvPicPr>
          <p:cNvPr id="5" name="图片 4">
            <a:extLst>
              <a:ext uri="{FF2B5EF4-FFF2-40B4-BE49-F238E27FC236}">
                <a16:creationId xmlns:a16="http://schemas.microsoft.com/office/drawing/2014/main" id="{EE3CEFD6-66F6-904A-B696-6E328C66EEEC}"/>
              </a:ext>
            </a:extLst>
          </p:cNvPr>
          <p:cNvPicPr>
            <a:picLocks noChangeAspect="1"/>
          </p:cNvPicPr>
          <p:nvPr/>
        </p:nvPicPr>
        <p:blipFill>
          <a:blip r:embed="rId2"/>
          <a:stretch>
            <a:fillRect/>
          </a:stretch>
        </p:blipFill>
        <p:spPr>
          <a:xfrm>
            <a:off x="3522212" y="1412775"/>
            <a:ext cx="8064896" cy="4778905"/>
          </a:xfrm>
          <a:prstGeom prst="rect">
            <a:avLst/>
          </a:prstGeom>
        </p:spPr>
      </p:pic>
    </p:spTree>
    <p:extLst>
      <p:ext uri="{BB962C8B-B14F-4D97-AF65-F5344CB8AC3E}">
        <p14:creationId xmlns:p14="http://schemas.microsoft.com/office/powerpoint/2010/main" val="61740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C3FA-3950-8D4E-9E7E-2EB4D06D0C78}"/>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endParaRPr kumimoji="1" lang="zh-CN" altLang="en-US" dirty="0"/>
          </a:p>
        </p:txBody>
      </p:sp>
      <p:sp>
        <p:nvSpPr>
          <p:cNvPr id="4" name="内容占位符 3">
            <a:extLst>
              <a:ext uri="{FF2B5EF4-FFF2-40B4-BE49-F238E27FC236}">
                <a16:creationId xmlns:a16="http://schemas.microsoft.com/office/drawing/2014/main" id="{F5B79515-9360-4A42-B09C-745D5069BF82}"/>
              </a:ext>
            </a:extLst>
          </p:cNvPr>
          <p:cNvSpPr>
            <a:spLocks noGrp="1"/>
          </p:cNvSpPr>
          <p:nvPr>
            <p:ph sz="half" idx="1"/>
          </p:nvPr>
        </p:nvSpPr>
        <p:spPr>
          <a:xfrm>
            <a:off x="623636" y="1340768"/>
            <a:ext cx="3962577" cy="4837662"/>
          </a:xfrm>
        </p:spPr>
        <p:txBody>
          <a:bodyPr anchor="ctr"/>
          <a:lstStyle/>
          <a:p>
            <a:pPr marL="342900" indent="-342900">
              <a:buFont typeface="+mj-lt"/>
              <a:buAutoNum type="arabicPeriod"/>
            </a:pPr>
            <a:r>
              <a:rPr lang="zh-CN" altLang="en-US" sz="1800" dirty="0">
                <a:ea typeface="Microsoft YaHei" panose="020B0503020204020204" pitchFamily="34" charset="-122"/>
              </a:rPr>
              <a:t>单个</a:t>
            </a:r>
            <a:r>
              <a:rPr lang="en-US" altLang="zh-CN" sz="1800" dirty="0">
                <a:ea typeface="Microsoft YaHei" panose="020B0503020204020204" pitchFamily="34" charset="-122"/>
              </a:rPr>
              <a:t>SM</a:t>
            </a:r>
            <a:r>
              <a:rPr lang="zh-CN" altLang="en-US" sz="1800" dirty="0">
                <a:ea typeface="Microsoft YaHei" panose="020B0503020204020204" pitchFamily="34" charset="-122"/>
              </a:rPr>
              <a:t>只有</a:t>
            </a:r>
            <a:r>
              <a:rPr lang="en-US" altLang="zh-CN" sz="1800" dirty="0">
                <a:ea typeface="Microsoft YaHei" panose="020B0503020204020204" pitchFamily="34" charset="-122"/>
              </a:rPr>
              <a:t>64</a:t>
            </a:r>
            <a:r>
              <a:rPr lang="zh-CN" altLang="en-US" sz="1800" dirty="0">
                <a:ea typeface="Microsoft YaHei" panose="020B0503020204020204" pitchFamily="34" charset="-122"/>
              </a:rPr>
              <a:t>个</a:t>
            </a:r>
            <a:r>
              <a:rPr lang="en-US" altLang="zh-CN" sz="1800" dirty="0">
                <a:ea typeface="Microsoft YaHei" panose="020B0503020204020204" pitchFamily="34" charset="-122"/>
              </a:rPr>
              <a:t>FP32 CUDA Cores</a:t>
            </a:r>
            <a:r>
              <a:rPr lang="zh-CN" altLang="en-US" sz="1800" dirty="0">
                <a:ea typeface="Microsoft YaHei" panose="020B0503020204020204" pitchFamily="34" charset="-122"/>
              </a:rPr>
              <a:t>，相比</a:t>
            </a:r>
            <a:r>
              <a:rPr lang="en-US" altLang="zh-CN" sz="1800" dirty="0">
                <a:ea typeface="Microsoft YaHei" panose="020B0503020204020204" pitchFamily="34" charset="-122"/>
              </a:rPr>
              <a:t>Maxwell</a:t>
            </a:r>
            <a:r>
              <a:rPr lang="zh-CN" altLang="en-US" sz="1800" dirty="0">
                <a:ea typeface="Microsoft YaHei" panose="020B0503020204020204" pitchFamily="34" charset="-122"/>
              </a:rPr>
              <a:t>的</a:t>
            </a:r>
            <a:r>
              <a:rPr lang="en-US" altLang="zh-CN" sz="1800" dirty="0">
                <a:ea typeface="Microsoft YaHei" panose="020B0503020204020204" pitchFamily="34" charset="-122"/>
              </a:rPr>
              <a:t>128</a:t>
            </a:r>
            <a:r>
              <a:rPr lang="zh-CN" altLang="en-US" sz="1800" dirty="0">
                <a:ea typeface="Microsoft YaHei" panose="020B0503020204020204" pitchFamily="34" charset="-122"/>
              </a:rPr>
              <a:t>和</a:t>
            </a:r>
            <a:r>
              <a:rPr lang="en-US" altLang="zh-CN" sz="1800" dirty="0">
                <a:ea typeface="Microsoft YaHei" panose="020B0503020204020204" pitchFamily="34" charset="-122"/>
              </a:rPr>
              <a:t>Kepler</a:t>
            </a:r>
            <a:r>
              <a:rPr lang="zh-CN" altLang="en-US" sz="1800" dirty="0">
                <a:ea typeface="Microsoft YaHei" panose="020B0503020204020204" pitchFamily="34" charset="-122"/>
              </a:rPr>
              <a:t>的</a:t>
            </a:r>
            <a:r>
              <a:rPr lang="en-US" altLang="zh-CN" sz="1800" dirty="0">
                <a:ea typeface="Microsoft YaHei" panose="020B0503020204020204" pitchFamily="34" charset="-122"/>
              </a:rPr>
              <a:t>192</a:t>
            </a:r>
            <a:r>
              <a:rPr lang="zh-CN" altLang="en-US" sz="1800" dirty="0">
                <a:ea typeface="Microsoft YaHei" panose="020B0503020204020204" pitchFamily="34" charset="-122"/>
              </a:rPr>
              <a:t>，这个数量要少很多，并且</a:t>
            </a:r>
            <a:r>
              <a:rPr lang="en-US" altLang="zh-CN" sz="1800" dirty="0">
                <a:ea typeface="Microsoft YaHei" panose="020B0503020204020204" pitchFamily="34" charset="-122"/>
              </a:rPr>
              <a:t>64</a:t>
            </a:r>
            <a:r>
              <a:rPr lang="zh-CN" altLang="en-US" sz="1800" dirty="0">
                <a:ea typeface="Microsoft YaHei" panose="020B0503020204020204" pitchFamily="34" charset="-122"/>
              </a:rPr>
              <a:t>个</a:t>
            </a:r>
            <a:r>
              <a:rPr lang="en-US" altLang="zh-CN" sz="1800" dirty="0">
                <a:ea typeface="Microsoft YaHei" panose="020B0503020204020204" pitchFamily="34" charset="-122"/>
              </a:rPr>
              <a:t>CUDA Cores</a:t>
            </a:r>
            <a:r>
              <a:rPr lang="zh-CN" altLang="en-US" sz="1800" dirty="0">
                <a:ea typeface="Microsoft YaHei" panose="020B0503020204020204" pitchFamily="34" charset="-122"/>
              </a:rPr>
              <a:t>分为了两个区块；</a:t>
            </a:r>
            <a:endParaRPr lang="en-US" altLang="zh-CN" sz="1800" dirty="0">
              <a:ea typeface="Microsoft YaHei" panose="020B0503020204020204" pitchFamily="34" charset="-122"/>
            </a:endParaRPr>
          </a:p>
          <a:p>
            <a:pPr marL="342900" indent="-342900">
              <a:buFont typeface="+mj-lt"/>
              <a:buAutoNum type="arabicPeriod"/>
            </a:pPr>
            <a:r>
              <a:rPr lang="en-US" altLang="zh-CN" sz="1800" dirty="0"/>
              <a:t>Register File</a:t>
            </a:r>
            <a:r>
              <a:rPr lang="zh-CN" altLang="en-US" sz="1800" dirty="0"/>
              <a:t> 保持相同大小，每个线程可以使用更多寄存器，单个</a:t>
            </a:r>
            <a:r>
              <a:rPr lang="en-US" altLang="zh-CN" sz="1800" dirty="0"/>
              <a:t>SM</a:t>
            </a:r>
            <a:r>
              <a:rPr lang="zh-CN" altLang="en-US" sz="1800" dirty="0"/>
              <a:t>也可以并发更多 </a:t>
            </a:r>
            <a:r>
              <a:rPr lang="en-US" altLang="zh-CN" sz="1800" dirty="0"/>
              <a:t>thread/warp/block</a:t>
            </a:r>
            <a:r>
              <a:rPr lang="zh-CN" altLang="en-US" sz="1800" dirty="0"/>
              <a:t>；</a:t>
            </a:r>
            <a:endParaRPr lang="en-US" altLang="zh-CN" sz="1800" dirty="0"/>
          </a:p>
          <a:p>
            <a:pPr marL="342900" indent="-342900">
              <a:buFont typeface="+mj-lt"/>
              <a:buAutoNum type="arabicPeriod"/>
            </a:pPr>
            <a:r>
              <a:rPr lang="zh-CN" altLang="en-US" sz="1800" dirty="0"/>
              <a:t>增加 </a:t>
            </a:r>
            <a:r>
              <a:rPr lang="en-US" altLang="zh-CN" sz="1800" dirty="0"/>
              <a:t>32</a:t>
            </a:r>
            <a:r>
              <a:rPr lang="zh-CN" altLang="en-US" sz="1800" dirty="0"/>
              <a:t>个</a:t>
            </a:r>
            <a:r>
              <a:rPr lang="en-US" altLang="zh-CN" sz="1800" dirty="0"/>
              <a:t>FP64 </a:t>
            </a:r>
            <a:r>
              <a:rPr lang="en-US" altLang="zh-CN" sz="1800" dirty="0">
                <a:ea typeface="Microsoft YaHei" panose="020B0503020204020204" pitchFamily="34" charset="-122"/>
              </a:rPr>
              <a:t>CUDA</a:t>
            </a:r>
            <a:r>
              <a:rPr lang="en-US" altLang="zh-CN" sz="1800" dirty="0"/>
              <a:t> Cores</a:t>
            </a:r>
            <a:r>
              <a:rPr lang="zh-CN" altLang="en-US" sz="1800" dirty="0"/>
              <a:t> </a:t>
            </a:r>
            <a:r>
              <a:rPr lang="en-US" altLang="zh-CN" sz="1800" dirty="0"/>
              <a:t>(DP Unit)</a:t>
            </a:r>
            <a:r>
              <a:rPr lang="zh-CN" altLang="en-US" sz="1800" dirty="0"/>
              <a:t>，</a:t>
            </a:r>
            <a:r>
              <a:rPr lang="en-US" altLang="zh-CN" sz="1800" dirty="0"/>
              <a:t>FP32 </a:t>
            </a:r>
            <a:r>
              <a:rPr lang="en-US" altLang="zh-CN" sz="1800" dirty="0">
                <a:ea typeface="Microsoft YaHei" panose="020B0503020204020204" pitchFamily="34" charset="-122"/>
              </a:rPr>
              <a:t>CUDA</a:t>
            </a:r>
            <a:r>
              <a:rPr lang="en-US" altLang="zh-CN" sz="1800" dirty="0"/>
              <a:t> Core</a:t>
            </a:r>
            <a:r>
              <a:rPr lang="zh-CN" altLang="en-US" sz="1800" dirty="0"/>
              <a:t> 具备处理</a:t>
            </a:r>
            <a:r>
              <a:rPr lang="en-US" altLang="zh-CN" sz="1800" dirty="0"/>
              <a:t>FP16</a:t>
            </a:r>
            <a:r>
              <a:rPr lang="zh-CN" altLang="en-US" sz="1800" dirty="0"/>
              <a:t>的能力。</a:t>
            </a:r>
            <a:endParaRPr lang="zh-CN" altLang="en-US" sz="1800" dirty="0">
              <a:ea typeface="Microsoft YaHei" panose="020B0503020204020204" pitchFamily="34" charset="-122"/>
            </a:endParaRPr>
          </a:p>
        </p:txBody>
      </p:sp>
      <p:pic>
        <p:nvPicPr>
          <p:cNvPr id="6" name="图片 5">
            <a:extLst>
              <a:ext uri="{FF2B5EF4-FFF2-40B4-BE49-F238E27FC236}">
                <a16:creationId xmlns:a16="http://schemas.microsoft.com/office/drawing/2014/main" id="{A09BDDBE-4E9B-EC4A-98FA-645FB56F207A}"/>
              </a:ext>
            </a:extLst>
          </p:cNvPr>
          <p:cNvPicPr>
            <a:picLocks noChangeAspect="1"/>
          </p:cNvPicPr>
          <p:nvPr/>
        </p:nvPicPr>
        <p:blipFill>
          <a:blip r:embed="rId2"/>
          <a:stretch>
            <a:fillRect/>
          </a:stretch>
        </p:blipFill>
        <p:spPr>
          <a:xfrm>
            <a:off x="5018261" y="1412776"/>
            <a:ext cx="6651785" cy="4837662"/>
          </a:xfrm>
          <a:prstGeom prst="rect">
            <a:avLst/>
          </a:prstGeom>
        </p:spPr>
      </p:pic>
    </p:spTree>
    <p:extLst>
      <p:ext uri="{BB962C8B-B14F-4D97-AF65-F5344CB8AC3E}">
        <p14:creationId xmlns:p14="http://schemas.microsoft.com/office/powerpoint/2010/main" val="256824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881CA3F-EEA5-944F-B81B-901293789E2C}"/>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p>
        </p:txBody>
      </p:sp>
      <p:sp>
        <p:nvSpPr>
          <p:cNvPr id="6" name="内容占位符 5">
            <a:extLst>
              <a:ext uri="{FF2B5EF4-FFF2-40B4-BE49-F238E27FC236}">
                <a16:creationId xmlns:a16="http://schemas.microsoft.com/office/drawing/2014/main" id="{4884D45B-45A3-B940-B8C2-0CC004BFA4B6}"/>
              </a:ext>
            </a:extLst>
          </p:cNvPr>
          <p:cNvSpPr>
            <a:spLocks noGrp="1"/>
          </p:cNvSpPr>
          <p:nvPr>
            <p:ph sz="half" idx="1"/>
          </p:nvPr>
        </p:nvSpPr>
        <p:spPr>
          <a:xfrm>
            <a:off x="623636" y="1412776"/>
            <a:ext cx="3962578" cy="4608512"/>
          </a:xfrm>
        </p:spPr>
        <p:txBody>
          <a:bodyPr anchor="ctr"/>
          <a:lstStyle/>
          <a:p>
            <a:r>
              <a:rPr lang="zh-CN" altLang="en-US" dirty="0"/>
              <a:t>多机之间，采用</a:t>
            </a:r>
            <a:r>
              <a:rPr lang="en-US" altLang="zh-CN" dirty="0"/>
              <a:t>InfiniBand</a:t>
            </a:r>
            <a:r>
              <a:rPr lang="zh-CN" altLang="en-US" dirty="0"/>
              <a:t>和</a:t>
            </a:r>
            <a:r>
              <a:rPr lang="en-US" altLang="zh-CN" dirty="0"/>
              <a:t>100Gb Ethernet</a:t>
            </a:r>
            <a:r>
              <a:rPr lang="zh-CN" altLang="en-US" dirty="0"/>
              <a:t>通信，单机内单</a:t>
            </a:r>
            <a:r>
              <a:rPr lang="en-US" altLang="zh-CN" dirty="0"/>
              <a:t>GPU</a:t>
            </a:r>
            <a:r>
              <a:rPr lang="zh-CN" altLang="en-US" dirty="0"/>
              <a:t>到单机</a:t>
            </a:r>
            <a:r>
              <a:rPr lang="en-US" altLang="zh-CN" dirty="0"/>
              <a:t>8</a:t>
            </a:r>
            <a:r>
              <a:rPr lang="zh-CN" altLang="en-US" dirty="0"/>
              <a:t> </a:t>
            </a:r>
            <a:r>
              <a:rPr lang="en-US" altLang="zh-CN" dirty="0"/>
              <a:t>GPU</a:t>
            </a:r>
            <a:r>
              <a:rPr lang="zh-CN" altLang="en-US" dirty="0"/>
              <a:t>，</a:t>
            </a:r>
            <a:r>
              <a:rPr lang="en-US" altLang="zh-CN" dirty="0"/>
              <a:t>PCIe</a:t>
            </a:r>
            <a:r>
              <a:rPr lang="zh-CN" altLang="en-US" dirty="0"/>
              <a:t> 带宽成为瓶颈。</a:t>
            </a:r>
            <a:endParaRPr lang="en-US" altLang="zh-CN" dirty="0"/>
          </a:p>
          <a:p>
            <a:r>
              <a:rPr lang="en-US" altLang="zh-CN" dirty="0"/>
              <a:t>NVIDIA</a:t>
            </a:r>
            <a:r>
              <a:rPr lang="zh-CN" altLang="en-US" dirty="0"/>
              <a:t> 提供 </a:t>
            </a:r>
            <a:r>
              <a:rPr lang="en-US" altLang="zh-CN" dirty="0"/>
              <a:t>NVLink</a:t>
            </a:r>
            <a:r>
              <a:rPr lang="zh-CN" altLang="en-US" dirty="0"/>
              <a:t> 用以单机内多 </a:t>
            </a:r>
            <a:r>
              <a:rPr lang="en-US" altLang="zh-CN" dirty="0"/>
              <a:t>GPU</a:t>
            </a:r>
            <a:r>
              <a:rPr lang="zh-CN" altLang="en-US" dirty="0"/>
              <a:t> 内的点到点通信，带宽达到 </a:t>
            </a:r>
            <a:r>
              <a:rPr lang="en-US" altLang="zh-CN" dirty="0"/>
              <a:t>160GB/s, ~5</a:t>
            </a:r>
            <a:r>
              <a:rPr lang="zh-CN" altLang="en-US" dirty="0"/>
              <a:t> 倍 </a:t>
            </a:r>
            <a:r>
              <a:rPr lang="en-US" altLang="zh-CN" dirty="0"/>
              <a:t>PCIe 3 x 16</a:t>
            </a:r>
            <a:r>
              <a:rPr lang="zh-CN" altLang="en-US" dirty="0"/>
              <a:t>。</a:t>
            </a:r>
          </a:p>
        </p:txBody>
      </p:sp>
      <p:pic>
        <p:nvPicPr>
          <p:cNvPr id="7" name="图片 6">
            <a:extLst>
              <a:ext uri="{FF2B5EF4-FFF2-40B4-BE49-F238E27FC236}">
                <a16:creationId xmlns:a16="http://schemas.microsoft.com/office/drawing/2014/main" id="{7C4D4593-A54F-D94F-9CF1-3FD22A7B155B}"/>
              </a:ext>
            </a:extLst>
          </p:cNvPr>
          <p:cNvPicPr>
            <a:picLocks noChangeAspect="1"/>
          </p:cNvPicPr>
          <p:nvPr/>
        </p:nvPicPr>
        <p:blipFill>
          <a:blip r:embed="rId2"/>
          <a:stretch>
            <a:fillRect/>
          </a:stretch>
        </p:blipFill>
        <p:spPr>
          <a:xfrm>
            <a:off x="4874245" y="1677756"/>
            <a:ext cx="6675426" cy="4343531"/>
          </a:xfrm>
          <a:prstGeom prst="rect">
            <a:avLst/>
          </a:prstGeom>
        </p:spPr>
      </p:pic>
    </p:spTree>
    <p:extLst>
      <p:ext uri="{BB962C8B-B14F-4D97-AF65-F5344CB8AC3E}">
        <p14:creationId xmlns:p14="http://schemas.microsoft.com/office/powerpoint/2010/main" val="3861619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https://zhuanlan.zhihu.com/p/413145211</a:t>
            </a:r>
            <a:r>
              <a:rPr lang="zh-CN" altLang="en-US" dirty="0"/>
              <a:t> 英伟达</a:t>
            </a:r>
            <a:r>
              <a:rPr lang="en-US" altLang="zh-CN" dirty="0"/>
              <a:t>GPU</a:t>
            </a:r>
            <a:r>
              <a:rPr lang="zh-CN" altLang="en-US" dirty="0"/>
              <a:t>架构演进近十年，从费米到安培</a:t>
            </a:r>
          </a:p>
          <a:p>
            <a:pPr latinLnBrk="1"/>
            <a:r>
              <a:rPr lang="en-US" altLang="zh-CN" dirty="0">
                <a:hlinkClick r:id="rId3"/>
              </a:rPr>
              <a:t>https://blog.csdn.net/daijingxin/article/details/115042353</a:t>
            </a:r>
            <a:r>
              <a:rPr lang="zh-CN" altLang="en-US" dirty="0"/>
              <a:t> </a:t>
            </a:r>
            <a:r>
              <a:rPr lang="en-US" altLang="zh-CN" dirty="0"/>
              <a:t>NVIDA GPU</a:t>
            </a:r>
            <a:r>
              <a:rPr lang="zh-CN" altLang="en-US" dirty="0"/>
              <a:t>架构演进</a:t>
            </a:r>
            <a:endParaRPr lang="en-US" altLang="zh-CN" dirty="0"/>
          </a:p>
          <a:p>
            <a:pPr latinLnBrk="1"/>
            <a:r>
              <a:rPr lang="en-US" altLang="zh-CN" dirty="0">
                <a:hlinkClick r:id="rId4"/>
              </a:rPr>
              <a:t>https://zhuanlan.zhihu.com/p/258196004?utm_id=0</a:t>
            </a:r>
            <a:r>
              <a:rPr lang="zh-CN" altLang="en-US" dirty="0"/>
              <a:t> </a:t>
            </a:r>
            <a:r>
              <a:rPr lang="en-US" altLang="zh-CN" dirty="0"/>
              <a:t>NVIDIA GPU</a:t>
            </a:r>
            <a:r>
              <a:rPr lang="zh-CN" altLang="en-US" dirty="0"/>
              <a:t>的一些解析（一）</a:t>
            </a:r>
          </a:p>
          <a:p>
            <a:pPr latinLnBrk="1"/>
            <a:r>
              <a:rPr lang="en-US" altLang="zh-CN" dirty="0">
                <a:hlinkClick r:id="rId5"/>
              </a:rPr>
              <a:t>https://www.bilibili.com/video/BV1cB4y1Q75r</a:t>
            </a:r>
            <a:r>
              <a:rPr lang="zh-CN" altLang="en-US" dirty="0"/>
              <a:t> 技术分享：英伟达</a:t>
            </a:r>
            <a:r>
              <a:rPr lang="en-US" altLang="zh-CN" dirty="0"/>
              <a:t>GPU</a:t>
            </a:r>
            <a:r>
              <a:rPr lang="zh-CN" altLang="en-US" dirty="0"/>
              <a:t>架构演进</a:t>
            </a:r>
            <a:r>
              <a:rPr lang="en-US" altLang="zh-CN" dirty="0"/>
              <a:t>(2010-2022)</a:t>
            </a:r>
          </a:p>
          <a:p>
            <a:pPr latinLnBrk="1"/>
            <a:r>
              <a:rPr lang="en-US" altLang="zh-CN" dirty="0">
                <a:hlinkClick r:id="rId6"/>
              </a:rPr>
              <a:t>https://www.nvidia.com/en-us/data-center/resources/pascal-architecture-whitepaper/</a:t>
            </a:r>
            <a:endParaRPr lang="en-US" altLang="zh-CN" dirty="0"/>
          </a:p>
          <a:p>
            <a:pPr latinLnBrk="1"/>
            <a:r>
              <a:rPr lang="en-US" altLang="zh-CN" dirty="0">
                <a:hlinkClick r:id="rId7"/>
              </a:rPr>
              <a:t>https://images.nvidia.com/aem-dam/en-zz/Solutions/design-visualization/technologies/turing-architecture/NVIDIA-Turing-Architecture-Whitepaper.pdf</a:t>
            </a:r>
            <a:endParaRPr lang="en-US" altLang="zh-CN" dirty="0"/>
          </a:p>
          <a:p>
            <a:pPr latinLnBrk="1"/>
            <a:r>
              <a:rPr lang="en-US" altLang="zh-CN" dirty="0">
                <a:hlinkClick r:id="rId8"/>
              </a:rPr>
              <a:t>https://resources.nvidia.com/en-us-tensor-core</a:t>
            </a:r>
            <a:endParaRPr lang="en-US" altLang="zh-CN" dirty="0"/>
          </a:p>
          <a:p>
            <a:pPr latinLnBrk="1"/>
            <a:r>
              <a:rPr lang="en-US" altLang="zh-CN" dirty="0">
                <a:hlinkClick r:id="rId9"/>
              </a:rPr>
              <a:t>https://www.hpctech.co.jp/catalog/gtc22-whitepaper-hopper_v1.01.pdf</a:t>
            </a:r>
            <a:endParaRPr lang="en-US" altLang="zh-CN" dirty="0"/>
          </a:p>
          <a:p>
            <a:pPr latinLnBrk="1"/>
            <a:r>
              <a:rPr lang="en-US" altLang="zh-CN" dirty="0">
                <a:hlinkClick r:id="rId10"/>
              </a:rPr>
              <a:t>https://www.microway.com/download/whitepaper/NVIDIA_Maxwell_GM204_Architecture_Whitepaper.pdf</a:t>
            </a:r>
            <a:endParaRPr lang="en-US" altLang="zh-CN" dirty="0"/>
          </a:p>
          <a:p>
            <a:pPr latinLnBrk="1"/>
            <a:r>
              <a:rPr lang="en-US" altLang="zh-CN" dirty="0">
                <a:hlinkClick r:id="rId11"/>
              </a:rPr>
              <a:t>https://developer.nvidia.com/maxwell-compute-architecture</a:t>
            </a:r>
            <a:endParaRPr lang="en-US" altLang="zh-CN" dirty="0"/>
          </a:p>
          <a:p>
            <a:pPr latinLnBrk="1"/>
            <a:r>
              <a:rPr lang="en-US" altLang="zh-CN" dirty="0">
                <a:hlinkClick r:id="rId12"/>
              </a:rPr>
              <a:t>https://www.nvidia.com/content/dam/en-zz/Solutions/Data-Center/tesla-product-literature/NVIDIA-Kepler-GK110-GK210-Architecture-Whitepaper.pdf</a:t>
            </a:r>
            <a:endParaRPr lang="en-US" altLang="zh-CN" dirty="0"/>
          </a:p>
          <a:p>
            <a:pPr latinLnBrk="1"/>
            <a:r>
              <a:rPr lang="en-US" altLang="zh-CN" dirty="0">
                <a:hlinkClick r:id="rId13"/>
              </a:rPr>
              <a:t>https://github.com/g-truc/sdk/blob/master/documentation/hardware/nvidia/2012%20-%20Kepler/NVIDIA-Kepler-GK110-Architecture-Whitepaper.pdf</a:t>
            </a:r>
            <a:endParaRPr lang="en-US" altLang="zh-CN" dirty="0"/>
          </a:p>
          <a:p>
            <a:pPr latinLnBrk="1"/>
            <a:r>
              <a:rPr lang="en-US" altLang="zh-CN" dirty="0">
                <a:hlinkClick r:id="rId14"/>
              </a:rPr>
              <a:t>https://www.dell.com/learn/aw/en/awbsdt1/shared-content~data-sheets~en/documents~nvidia-fermi-compute-architecture-whitepaper-en.pdf</a:t>
            </a:r>
            <a:endParaRPr lang="en-US" altLang="zh-CN"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91D150"/>
                </a:solidFill>
                <a:latin typeface="Gill Sans MT" panose="020B0502020104020203" pitchFamily="34" charset="0"/>
              </a:rPr>
              <a:t>从 </a:t>
            </a:r>
            <a:r>
              <a:rPr lang="en-US" altLang="zh-CN" sz="2400" dirty="0">
                <a:solidFill>
                  <a:srgbClr val="91D150"/>
                </a:solidFill>
                <a:latin typeface="Gill Sans MT" panose="020B0502020104020203" pitchFamily="34" charset="0"/>
              </a:rPr>
              <a:t>Fermi</a:t>
            </a:r>
            <a:r>
              <a:rPr lang="zh-CN" altLang="en-US" sz="2400" dirty="0">
                <a:solidFill>
                  <a:srgbClr val="91D150"/>
                </a:solidFill>
                <a:latin typeface="Gill Sans MT" panose="020B0502020104020203" pitchFamily="34" charset="0"/>
              </a:rPr>
              <a:t> 到 </a:t>
            </a:r>
            <a:r>
              <a:rPr lang="en-US" altLang="zh-CN" sz="2400" dirty="0">
                <a:solidFill>
                  <a:srgbClr val="91D150"/>
                </a:solidFill>
                <a:latin typeface="Gill Sans MT" panose="020B0502020104020203" pitchFamily="34" charset="0"/>
              </a:rPr>
              <a:t>Pascal</a:t>
            </a:r>
            <a:r>
              <a:rPr lang="zh-CN" altLang="en-US" sz="2400" dirty="0">
                <a:solidFill>
                  <a:srgbClr val="91D150"/>
                </a:solidFill>
                <a:latin typeface="Gill Sans MT" panose="020B0502020104020203" pitchFamily="34" charset="0"/>
              </a:rPr>
              <a:t> 架构</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17906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Futura Medium" panose="020B0602020204020303" pitchFamily="34" charset="-79"/>
                <a:cs typeface="Futura Medium" panose="020B0602020204020303" pitchFamily="34" charset="-79"/>
              </a:rPr>
              <a:t>从 </a:t>
            </a:r>
            <a:r>
              <a:rPr lang="en-US" altLang="zh-CN" sz="2400" b="1" dirty="0">
                <a:solidFill>
                  <a:srgbClr val="374154"/>
                </a:solidFill>
                <a:latin typeface="Futura Medium" panose="020B0602020204020303" pitchFamily="34" charset="-79"/>
                <a:cs typeface="Futura Medium" panose="020B0602020204020303" pitchFamily="34" charset="-79"/>
              </a:rPr>
              <a:t>Fermi</a:t>
            </a:r>
            <a:r>
              <a:rPr lang="zh-CN" altLang="en-US" sz="2400" b="1" dirty="0">
                <a:solidFill>
                  <a:srgbClr val="374154"/>
                </a:solidFill>
                <a:latin typeface="Futura Medium" panose="020B0602020204020303" pitchFamily="34" charset="-79"/>
                <a:cs typeface="Futura Medium" panose="020B0602020204020303" pitchFamily="34" charset="-79"/>
              </a:rPr>
              <a:t> 到 </a:t>
            </a:r>
            <a:r>
              <a:rPr lang="en-US" altLang="zh-CN" sz="2400" b="1" dirty="0">
                <a:solidFill>
                  <a:srgbClr val="374154"/>
                </a:solidFill>
                <a:latin typeface="Futura Medium" panose="020B0602020204020303" pitchFamily="34" charset="-79"/>
                <a:cs typeface="Futura Medium" panose="020B0602020204020303" pitchFamily="34" charset="-79"/>
              </a:rPr>
              <a:t>Pascal</a:t>
            </a:r>
            <a:r>
              <a:rPr lang="zh-CN" altLang="en-US" sz="2400" b="1" dirty="0">
                <a:solidFill>
                  <a:srgbClr val="374154"/>
                </a:solidFill>
                <a:latin typeface="Futura Medium" panose="020B0602020204020303" pitchFamily="34" charset="-79"/>
                <a:cs typeface="Futura Medium" panose="020B0602020204020303" pitchFamily="34" charset="-79"/>
              </a:rPr>
              <a:t> 架构</a:t>
            </a:r>
          </a:p>
          <a:p>
            <a:pPr lvl="1"/>
            <a:r>
              <a:rPr lang="en-US" altLang="zh-CN" sz="2000" dirty="0">
                <a:solidFill>
                  <a:srgbClr val="374154"/>
                </a:solidFill>
                <a:latin typeface="Gill Sans MT" panose="020B0502020104020203" pitchFamily="34" charset="0"/>
              </a:rPr>
              <a:t>Over will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总体概览</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cs typeface="Futura Medium" panose="020B0602020204020303" pitchFamily="34" charset="-79"/>
              </a:rPr>
              <a:t>Fermi</a:t>
            </a:r>
            <a:r>
              <a:rPr lang="zh-CN" altLang="en-US" sz="2000" dirty="0">
                <a:solidFill>
                  <a:srgbClr val="374154"/>
                </a:solidFill>
                <a:latin typeface="Gill Sans MT" panose="020B0502020104020203" pitchFamily="34" charset="0"/>
                <a:cs typeface="Futura Medium" panose="020B0602020204020303" pitchFamily="34" charset="-79"/>
              </a:rPr>
              <a:t> 费米</a:t>
            </a:r>
            <a:r>
              <a:rPr lang="zh-CN" altLang="en-US" sz="2000" dirty="0">
                <a:solidFill>
                  <a:srgbClr val="374154"/>
                </a:solidFill>
                <a:latin typeface="Gill Sans MT" panose="020B0502020104020203" pitchFamily="34" charset="0"/>
              </a:rPr>
              <a:t>架构</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cs typeface="Futura Medium" panose="020B0602020204020303" pitchFamily="34" charset="-79"/>
              </a:rPr>
              <a:t>Kepler</a:t>
            </a:r>
            <a:r>
              <a:rPr lang="zh-CN" altLang="en-US" sz="2000" dirty="0">
                <a:solidFill>
                  <a:srgbClr val="374154"/>
                </a:solidFill>
                <a:latin typeface="Gill Sans MT" panose="020B0502020104020203" pitchFamily="34" charset="0"/>
              </a:rPr>
              <a:t> 开普勒架构</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cs typeface="Futura Medium" panose="020B0602020204020303" pitchFamily="34" charset="-79"/>
              </a:rPr>
              <a:t>Maxwell</a:t>
            </a:r>
            <a:r>
              <a:rPr lang="zh-CN" altLang="en-US" sz="2000" dirty="0">
                <a:solidFill>
                  <a:srgbClr val="374154"/>
                </a:solidFill>
                <a:latin typeface="Gill Sans MT" panose="020B0502020104020203" pitchFamily="34" charset="0"/>
                <a:cs typeface="Futura Medium" panose="020B0602020204020303" pitchFamily="34" charset="-79"/>
              </a:rPr>
              <a:t> 麦克</a:t>
            </a:r>
            <a:r>
              <a:rPr lang="zh-CN" altLang="en-US" sz="2000" dirty="0">
                <a:latin typeface="Futura Medium" panose="020B0602020204020303" pitchFamily="34" charset="-79"/>
                <a:cs typeface="Futura Medium" panose="020B0602020204020303" pitchFamily="34" charset="-79"/>
              </a:rPr>
              <a:t>斯韦</a:t>
            </a:r>
            <a:r>
              <a:rPr lang="zh-CN" altLang="en-US" sz="2000" dirty="0">
                <a:solidFill>
                  <a:srgbClr val="374154"/>
                </a:solidFill>
                <a:latin typeface="Gill Sans MT" panose="020B0502020104020203" pitchFamily="34" charset="0"/>
              </a:rPr>
              <a:t>架构</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Pascal</a:t>
            </a:r>
            <a:r>
              <a:rPr lang="zh-CN" altLang="en-US" sz="2000" dirty="0">
                <a:solidFill>
                  <a:srgbClr val="374154"/>
                </a:solidFill>
                <a:latin typeface="Gill Sans MT" panose="020B0502020104020203" pitchFamily="34" charset="0"/>
              </a:rPr>
              <a:t>  帕斯卡架构</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1332944352"/>
              </p:ext>
            </p:extLst>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269273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1295340489"/>
              </p:ext>
            </p:extLst>
          </p:nvPr>
        </p:nvGraphicFramePr>
        <p:xfrm>
          <a:off x="742819" y="1340768"/>
          <a:ext cx="10612145" cy="4968552"/>
        </p:xfrm>
        <a:graphic>
          <a:graphicData uri="http://schemas.openxmlformats.org/drawingml/2006/table">
            <a:tbl>
              <a:tblPr firstRow="1" bandRow="1">
                <a:tableStyleId>{72833802-FEF1-4C79-8D5D-14CF1EAF98D9}</a:tableStyleId>
              </a:tblPr>
              <a:tblGrid>
                <a:gridCol w="2122429">
                  <a:extLst>
                    <a:ext uri="{9D8B030D-6E8A-4147-A177-3AD203B41FA5}">
                      <a16:colId xmlns:a16="http://schemas.microsoft.com/office/drawing/2014/main" val="3217182464"/>
                    </a:ext>
                  </a:extLst>
                </a:gridCol>
                <a:gridCol w="2122429">
                  <a:extLst>
                    <a:ext uri="{9D8B030D-6E8A-4147-A177-3AD203B41FA5}">
                      <a16:colId xmlns:a16="http://schemas.microsoft.com/office/drawing/2014/main" val="1916073929"/>
                    </a:ext>
                  </a:extLst>
                </a:gridCol>
                <a:gridCol w="2122429">
                  <a:extLst>
                    <a:ext uri="{9D8B030D-6E8A-4147-A177-3AD203B41FA5}">
                      <a16:colId xmlns:a16="http://schemas.microsoft.com/office/drawing/2014/main" val="2888375680"/>
                    </a:ext>
                  </a:extLst>
                </a:gridCol>
                <a:gridCol w="2122429">
                  <a:extLst>
                    <a:ext uri="{9D8B030D-6E8A-4147-A177-3AD203B41FA5}">
                      <a16:colId xmlns:a16="http://schemas.microsoft.com/office/drawing/2014/main" val="907300847"/>
                    </a:ext>
                  </a:extLst>
                </a:gridCol>
                <a:gridCol w="2122429">
                  <a:extLst>
                    <a:ext uri="{9D8B030D-6E8A-4147-A177-3AD203B41FA5}">
                      <a16:colId xmlns:a16="http://schemas.microsoft.com/office/drawing/2014/main" val="930843774"/>
                    </a:ext>
                  </a:extLst>
                </a:gridCol>
              </a:tblGrid>
              <a:tr h="460869">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60869">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1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10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10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10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60869">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100" dirty="0">
                          <a:solidFill>
                            <a:srgbClr val="374154"/>
                          </a:solidFill>
                          <a:latin typeface="Microsoft YaHei" panose="020B0503020204020204" pitchFamily="34" charset="-122"/>
                          <a:ea typeface="Microsoft YaHei" panose="020B0503020204020204" pitchFamily="34" charset="-122"/>
                        </a:rPr>
                        <a:t>2017</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100" dirty="0">
                          <a:solidFill>
                            <a:srgbClr val="374154"/>
                          </a:solidFill>
                          <a:latin typeface="Microsoft YaHei" panose="020B0503020204020204" pitchFamily="34" charset="-122"/>
                          <a:ea typeface="Microsoft YaHei" panose="020B0503020204020204" pitchFamily="34" charset="-122"/>
                        </a:rPr>
                        <a:t>2018</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100" dirty="0">
                          <a:solidFill>
                            <a:srgbClr val="374154"/>
                          </a:solidFill>
                          <a:latin typeface="Microsoft YaHei" panose="020B0503020204020204" pitchFamily="34" charset="-122"/>
                          <a:ea typeface="Microsoft YaHei" panose="020B0503020204020204" pitchFamily="34" charset="-122"/>
                        </a:rPr>
                        <a:t>2020</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100" dirty="0">
                          <a:solidFill>
                            <a:srgbClr val="374154"/>
                          </a:solidFill>
                          <a:latin typeface="Microsoft YaHei" panose="020B0503020204020204" pitchFamily="34" charset="-122"/>
                          <a:ea typeface="Microsoft YaHei" panose="020B0503020204020204" pitchFamily="34" charset="-122"/>
                        </a:rPr>
                        <a:t>2022</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06850">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80</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，每个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包括</a:t>
                      </a:r>
                      <a:r>
                        <a:rPr lang="en-US" altLang="zh-CN" sz="1100" dirty="0">
                          <a:solidFill>
                            <a:srgbClr val="374154"/>
                          </a:solidFill>
                          <a:latin typeface="Microsoft YaHei" panose="020B0503020204020204" pitchFamily="34" charset="-122"/>
                          <a:ea typeface="Microsoft YaHei" panose="020B0503020204020204" pitchFamily="34" charset="-122"/>
                        </a:rPr>
                        <a:t>32</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FP64+64</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Int32+64</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FP32+8</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Cores</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102</a:t>
                      </a:r>
                      <a:r>
                        <a:rPr lang="zh-CN" altLang="en-US" sz="1100" dirty="0">
                          <a:solidFill>
                            <a:srgbClr val="374154"/>
                          </a:solidFill>
                          <a:latin typeface="Microsoft YaHei" panose="020B0503020204020204" pitchFamily="34" charset="-122"/>
                          <a:ea typeface="Microsoft YaHei" panose="020B0503020204020204" pitchFamily="34" charset="-122"/>
                        </a:rPr>
                        <a:t>核心</a:t>
                      </a:r>
                      <a:r>
                        <a:rPr lang="en-US" altLang="zh-CN" sz="1100" dirty="0">
                          <a:solidFill>
                            <a:srgbClr val="374154"/>
                          </a:solidFill>
                          <a:latin typeface="Microsoft YaHei" panose="020B0503020204020204" pitchFamily="34" charset="-122"/>
                          <a:ea typeface="Microsoft YaHei" panose="020B0503020204020204" pitchFamily="34" charset="-122"/>
                        </a:rPr>
                        <a:t>92</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重新设计，每个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包含</a:t>
                      </a:r>
                      <a:r>
                        <a:rPr lang="en-US" altLang="zh-CN" sz="1100" dirty="0">
                          <a:solidFill>
                            <a:srgbClr val="374154"/>
                          </a:solidFill>
                          <a:latin typeface="Microsoft YaHei" panose="020B0503020204020204" pitchFamily="34" charset="-122"/>
                          <a:ea typeface="Microsoft YaHei" panose="020B0503020204020204" pitchFamily="34" charset="-122"/>
                        </a:rPr>
                        <a:t>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Int32+64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FP32+8</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Cores</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108</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，每个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包含</a:t>
                      </a:r>
                      <a:r>
                        <a:rPr lang="en-US" altLang="zh-CN" sz="1100" dirty="0">
                          <a:solidFill>
                            <a:srgbClr val="374154"/>
                          </a:solidFill>
                          <a:latin typeface="Microsoft YaHei" panose="020B0503020204020204" pitchFamily="34" charset="-122"/>
                          <a:ea typeface="Microsoft YaHei" panose="020B0503020204020204" pitchFamily="34" charset="-122"/>
                        </a:rPr>
                        <a:t>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FP32+64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INT32+32</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FP64+4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Cores</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132</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，每个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包含</a:t>
                      </a:r>
                      <a:r>
                        <a:rPr lang="en-US" altLang="zh-CN" sz="1100" dirty="0">
                          <a:solidFill>
                            <a:srgbClr val="374154"/>
                          </a:solidFill>
                          <a:latin typeface="Microsoft YaHei" panose="020B0503020204020204" pitchFamily="34" charset="-122"/>
                          <a:ea typeface="Microsoft YaHei" panose="020B0503020204020204" pitchFamily="34" charset="-122"/>
                        </a:rPr>
                        <a:t>128</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FP32+64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INT32+64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FP64+4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Cores</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06850">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NVLink2.0</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Cores</a:t>
                      </a:r>
                      <a:r>
                        <a:rPr lang="zh-CN" altLang="en-US" sz="1100" dirty="0">
                          <a:solidFill>
                            <a:srgbClr val="374154"/>
                          </a:solidFill>
                          <a:latin typeface="Microsoft YaHei" panose="020B0503020204020204" pitchFamily="34" charset="-122"/>
                          <a:ea typeface="Microsoft YaHei" panose="020B0503020204020204" pitchFamily="34" charset="-122"/>
                        </a:rPr>
                        <a:t>第一代，支持</a:t>
                      </a:r>
                      <a:r>
                        <a:rPr lang="en-US" altLang="zh-CN" sz="1100" dirty="0">
                          <a:solidFill>
                            <a:srgbClr val="374154"/>
                          </a:solidFill>
                          <a:latin typeface="Microsoft YaHei" panose="020B0503020204020204" pitchFamily="34" charset="-122"/>
                          <a:ea typeface="Microsoft YaHei" panose="020B0503020204020204" pitchFamily="34" charset="-122"/>
                        </a:rPr>
                        <a:t>AI</a:t>
                      </a:r>
                      <a:r>
                        <a:rPr lang="zh-CN" altLang="en-US" sz="11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Core2.0</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RT</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a:t>
                      </a:r>
                      <a:r>
                        <a:rPr lang="zh-CN" altLang="en-US" sz="110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Core3.0</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RT</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Core2.0</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NVLink3.0</a:t>
                      </a:r>
                      <a:r>
                        <a:rPr lang="zh-CN" altLang="en-US" sz="11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100" dirty="0">
                          <a:solidFill>
                            <a:srgbClr val="374154"/>
                          </a:solidFill>
                          <a:latin typeface="Microsoft YaHei" panose="020B0503020204020204" pitchFamily="34" charset="-122"/>
                          <a:ea typeface="Microsoft YaHei" panose="020B0503020204020204" pitchFamily="34" charset="-122"/>
                        </a:rPr>
                        <a:t>MIG1.0</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Core4.0</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NVlink4.0</a:t>
                      </a:r>
                      <a:r>
                        <a:rPr lang="zh-CN" altLang="en-US" sz="11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100" dirty="0">
                          <a:solidFill>
                            <a:srgbClr val="374154"/>
                          </a:solidFill>
                          <a:latin typeface="Microsoft YaHei" panose="020B0503020204020204" pitchFamily="34" charset="-122"/>
                          <a:ea typeface="Microsoft YaHei" panose="020B0503020204020204" pitchFamily="34" charset="-122"/>
                        </a:rPr>
                        <a:t>MIG2.0</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11376">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211</a:t>
                      </a:r>
                      <a:r>
                        <a:rPr lang="zh-CN" altLang="en-US" sz="11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186</a:t>
                      </a:r>
                      <a:r>
                        <a:rPr lang="zh-CN" altLang="en-US" sz="11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283</a:t>
                      </a:r>
                      <a:r>
                        <a:rPr lang="zh-CN" altLang="en-US" sz="11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800</a:t>
                      </a:r>
                      <a:r>
                        <a:rPr lang="zh-CN" altLang="en-US" sz="11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60869">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100" dirty="0" err="1">
                          <a:solidFill>
                            <a:srgbClr val="374154"/>
                          </a:solidFill>
                          <a:latin typeface="Microsoft YaHei" panose="020B0503020204020204" pitchFamily="34" charset="-122"/>
                          <a:ea typeface="Microsoft YaHei" panose="020B0503020204020204" pitchFamily="34" charset="-122"/>
                        </a:rPr>
                        <a:t>TiTan</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V</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T4</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RTX</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A30</a:t>
                      </a:r>
                      <a:r>
                        <a:rPr lang="zh-CN" altLang="en-US" sz="11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H100</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80360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Fermi</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585343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3816424"/>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zh-CN" altLang="en-US" dirty="0"/>
              <a:t>整个 </a:t>
            </a:r>
            <a:r>
              <a:rPr lang="en-US" altLang="zh-CN" dirty="0"/>
              <a:t>GPU</a:t>
            </a:r>
            <a:r>
              <a:rPr lang="zh-CN" altLang="en-US" dirty="0"/>
              <a:t> 有多个 </a:t>
            </a:r>
            <a:r>
              <a:rPr lang="en-US" altLang="zh-CN" dirty="0"/>
              <a:t>GPC</a:t>
            </a:r>
            <a:r>
              <a:rPr lang="zh-CN" altLang="en-US" dirty="0"/>
              <a:t>（图形处理集），单个 </a:t>
            </a:r>
            <a:r>
              <a:rPr lang="en-US" altLang="zh-CN" dirty="0"/>
              <a:t>GPC</a:t>
            </a:r>
            <a:r>
              <a:rPr lang="zh-CN" altLang="en-US" dirty="0"/>
              <a:t> 包含一个光栅引擎（</a:t>
            </a:r>
            <a:r>
              <a:rPr lang="en-US" altLang="zh-CN" dirty="0"/>
              <a:t>Raster</a:t>
            </a:r>
            <a:r>
              <a:rPr lang="zh-CN" altLang="en-US" dirty="0"/>
              <a:t> </a:t>
            </a:r>
            <a:r>
              <a:rPr lang="en-US" altLang="zh-CN" dirty="0"/>
              <a:t>Engine</a:t>
            </a:r>
            <a:r>
              <a:rPr lang="zh-CN" altLang="en-US" dirty="0"/>
              <a:t>），</a:t>
            </a:r>
            <a:r>
              <a:rPr lang="en-US" altLang="zh-CN" dirty="0"/>
              <a:t>4</a:t>
            </a:r>
            <a:r>
              <a:rPr lang="zh-CN" altLang="en-US" dirty="0"/>
              <a:t>个 </a:t>
            </a:r>
            <a:r>
              <a:rPr lang="en-US" altLang="zh-CN" dirty="0"/>
              <a:t>SM</a:t>
            </a:r>
            <a:r>
              <a:rPr lang="zh-CN" altLang="en-US" dirty="0"/>
              <a:t>。</a:t>
            </a:r>
          </a:p>
        </p:txBody>
      </p:sp>
      <p:pic>
        <p:nvPicPr>
          <p:cNvPr id="2" name="图片 1">
            <a:extLst>
              <a:ext uri="{FF2B5EF4-FFF2-40B4-BE49-F238E27FC236}">
                <a16:creationId xmlns:a16="http://schemas.microsoft.com/office/drawing/2014/main" id="{D8C3507D-4AA0-4F4B-AD20-75B1F168872C}"/>
              </a:ext>
            </a:extLst>
          </p:cNvPr>
          <p:cNvPicPr>
            <a:picLocks noChangeAspect="1"/>
          </p:cNvPicPr>
          <p:nvPr/>
        </p:nvPicPr>
        <p:blipFill>
          <a:blip r:embed="rId2"/>
          <a:stretch>
            <a:fillRect/>
          </a:stretch>
        </p:blipFill>
        <p:spPr>
          <a:xfrm>
            <a:off x="5071617" y="1271262"/>
            <a:ext cx="5941962" cy="5148188"/>
          </a:xfrm>
          <a:prstGeom prst="rect">
            <a:avLst/>
          </a:prstGeom>
        </p:spPr>
      </p:pic>
    </p:spTree>
    <p:extLst>
      <p:ext uri="{BB962C8B-B14F-4D97-AF65-F5344CB8AC3E}">
        <p14:creationId xmlns:p14="http://schemas.microsoft.com/office/powerpoint/2010/main" val="20554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3816424"/>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zh-CN" altLang="en-US" dirty="0"/>
              <a:t>整个 </a:t>
            </a:r>
            <a:r>
              <a:rPr lang="en-US" altLang="zh-CN" dirty="0"/>
              <a:t>GPU</a:t>
            </a:r>
            <a:r>
              <a:rPr lang="zh-CN" altLang="en-US" dirty="0"/>
              <a:t> 有多个 </a:t>
            </a:r>
            <a:r>
              <a:rPr lang="en-US" altLang="zh-CN" dirty="0"/>
              <a:t>GPC</a:t>
            </a:r>
            <a:r>
              <a:rPr lang="zh-CN" altLang="en-US" dirty="0"/>
              <a:t>（图形处理集），单个 </a:t>
            </a:r>
            <a:r>
              <a:rPr lang="en-US" altLang="zh-CN" dirty="0"/>
              <a:t>GPC</a:t>
            </a:r>
            <a:r>
              <a:rPr lang="zh-CN" altLang="en-US" dirty="0"/>
              <a:t> 包含一个光栅引擎（</a:t>
            </a:r>
            <a:r>
              <a:rPr lang="en-US" altLang="zh-CN" dirty="0"/>
              <a:t>Raster</a:t>
            </a:r>
            <a:r>
              <a:rPr lang="zh-CN" altLang="en-US" dirty="0"/>
              <a:t> </a:t>
            </a:r>
            <a:r>
              <a:rPr lang="en-US" altLang="zh-CN" dirty="0"/>
              <a:t>Engine</a:t>
            </a:r>
            <a:r>
              <a:rPr lang="zh-CN" altLang="en-US" dirty="0"/>
              <a:t>），</a:t>
            </a:r>
            <a:r>
              <a:rPr lang="en-US" altLang="zh-CN" dirty="0"/>
              <a:t>4</a:t>
            </a:r>
            <a:r>
              <a:rPr lang="zh-CN" altLang="en-US" dirty="0"/>
              <a:t>个 </a:t>
            </a:r>
            <a:r>
              <a:rPr lang="en-US" altLang="zh-CN" dirty="0"/>
              <a:t>SM</a:t>
            </a:r>
            <a:r>
              <a:rPr lang="zh-CN" altLang="en-US" dirty="0"/>
              <a:t>。</a:t>
            </a:r>
          </a:p>
        </p:txBody>
      </p:sp>
      <p:pic>
        <p:nvPicPr>
          <p:cNvPr id="5" name="图片 4">
            <a:extLst>
              <a:ext uri="{FF2B5EF4-FFF2-40B4-BE49-F238E27FC236}">
                <a16:creationId xmlns:a16="http://schemas.microsoft.com/office/drawing/2014/main" id="{030FC889-3DCE-A24B-84A3-B0BB5D022902}"/>
              </a:ext>
            </a:extLst>
          </p:cNvPr>
          <p:cNvPicPr>
            <a:picLocks noChangeAspect="1"/>
          </p:cNvPicPr>
          <p:nvPr/>
        </p:nvPicPr>
        <p:blipFill rotWithShape="1">
          <a:blip r:embed="rId2"/>
          <a:srcRect l="2168"/>
          <a:stretch/>
        </p:blipFill>
        <p:spPr>
          <a:xfrm>
            <a:off x="7826574" y="1251520"/>
            <a:ext cx="2999926" cy="5201816"/>
          </a:xfrm>
          <a:prstGeom prst="rect">
            <a:avLst/>
          </a:prstGeom>
        </p:spPr>
      </p:pic>
      <p:pic>
        <p:nvPicPr>
          <p:cNvPr id="8" name="图片 7">
            <a:extLst>
              <a:ext uri="{FF2B5EF4-FFF2-40B4-BE49-F238E27FC236}">
                <a16:creationId xmlns:a16="http://schemas.microsoft.com/office/drawing/2014/main" id="{0CD2074E-0517-A742-9201-B276AC0C5D54}"/>
              </a:ext>
            </a:extLst>
          </p:cNvPr>
          <p:cNvPicPr>
            <a:picLocks noChangeAspect="1"/>
          </p:cNvPicPr>
          <p:nvPr/>
        </p:nvPicPr>
        <p:blipFill>
          <a:blip r:embed="rId3"/>
          <a:stretch>
            <a:fillRect/>
          </a:stretch>
        </p:blipFill>
        <p:spPr>
          <a:xfrm>
            <a:off x="4730229" y="2492896"/>
            <a:ext cx="2448272" cy="2448272"/>
          </a:xfrm>
          <a:prstGeom prst="rect">
            <a:avLst/>
          </a:prstGeom>
        </p:spPr>
      </p:pic>
    </p:spTree>
    <p:extLst>
      <p:ext uri="{BB962C8B-B14F-4D97-AF65-F5344CB8AC3E}">
        <p14:creationId xmlns:p14="http://schemas.microsoft.com/office/powerpoint/2010/main" val="28638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32448</TotalTime>
  <Words>1539</Words>
  <Application>Microsoft Macintosh PowerPoint</Application>
  <PresentationFormat>自定义</PresentationFormat>
  <Paragraphs>228</Paragraphs>
  <Slides>22</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22</vt:i4>
      </vt:variant>
    </vt:vector>
  </HeadingPairs>
  <TitlesOfParts>
    <vt:vector size="41"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NVIDIA GPU架构发展</vt:lpstr>
      <vt:lpstr>NVIDIA GPU架构发展</vt:lpstr>
      <vt:lpstr>PowerPoint 演示文稿</vt:lpstr>
      <vt:lpstr>Fermi 费米架构</vt:lpstr>
      <vt:lpstr>Fermi 费米架构</vt:lpstr>
      <vt:lpstr>Fermi 费米架构</vt:lpstr>
      <vt:lpstr>PowerPoint 演示文稿</vt:lpstr>
      <vt:lpstr>Kepler 开普勒架构</vt:lpstr>
      <vt:lpstr>Kepler 开普勒架构</vt:lpstr>
      <vt:lpstr>PowerPoint 演示文稿</vt:lpstr>
      <vt:lpstr>Maxwell 麦克斯韦架构</vt:lpstr>
      <vt:lpstr>PowerPoint 演示文稿</vt:lpstr>
      <vt:lpstr>Pascal 帕斯卡架构</vt:lpstr>
      <vt:lpstr>Pascal 帕斯卡架构</vt:lpstr>
      <vt:lpstr>Pascal 帕斯卡架构</vt:lpstr>
      <vt:lpstr>Pascal 帕斯卡架构</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5409</cp:revision>
  <dcterms:created xsi:type="dcterms:W3CDTF">2015-01-14T10:38:57Z</dcterms:created>
  <dcterms:modified xsi:type="dcterms:W3CDTF">2023-04-14T06:43:45Z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